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Play"/>
      <p:regular r:id="rId34"/>
      <p:bold r:id="rId35"/>
    </p:embeddedFont>
    <p:embeddedFont>
      <p:font typeface="Roboto"/>
      <p:regular r:id="rId36"/>
      <p:bold r:id="rId37"/>
      <p:italic r:id="rId38"/>
      <p:boldItalic r:id="rId39"/>
    </p:embeddedFont>
    <p:embeddedFont>
      <p:font typeface="Open Sans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5S0VuRHH7boaZ3/1NdcFsskgW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Light-regular.fntdata"/><Relationship Id="rId20" Type="http://schemas.openxmlformats.org/officeDocument/2006/relationships/slide" Target="slides/slide16.xml"/><Relationship Id="rId42" Type="http://schemas.openxmlformats.org/officeDocument/2006/relationships/font" Target="fonts/OpenSansLight-italic.fntdata"/><Relationship Id="rId41" Type="http://schemas.openxmlformats.org/officeDocument/2006/relationships/font" Target="fonts/OpenSansLight-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OpenSansLight-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lay-bold.fntdata"/><Relationship Id="rId12" Type="http://schemas.openxmlformats.org/officeDocument/2006/relationships/slide" Target="slides/slide8.xml"/><Relationship Id="rId34" Type="http://schemas.openxmlformats.org/officeDocument/2006/relationships/font" Target="fonts/Play-regular.fntdata"/><Relationship Id="rId15" Type="http://schemas.openxmlformats.org/officeDocument/2006/relationships/slide" Target="slides/slide11.xml"/><Relationship Id="rId37" Type="http://schemas.openxmlformats.org/officeDocument/2006/relationships/font" Target="fonts/Roboto-bold.fntdata"/><Relationship Id="rId14" Type="http://schemas.openxmlformats.org/officeDocument/2006/relationships/slide" Target="slides/slide10.xml"/><Relationship Id="rId36" Type="http://schemas.openxmlformats.org/officeDocument/2006/relationships/font" Target="fonts/Roboto-regular.fntdata"/><Relationship Id="rId17" Type="http://schemas.openxmlformats.org/officeDocument/2006/relationships/slide" Target="slides/slide13.xml"/><Relationship Id="rId39" Type="http://schemas.openxmlformats.org/officeDocument/2006/relationships/font" Target="fonts/Roboto-boldItalic.fntdata"/><Relationship Id="rId16" Type="http://schemas.openxmlformats.org/officeDocument/2006/relationships/slide" Target="slides/slide12.xml"/><Relationship Id="rId38" Type="http://schemas.openxmlformats.org/officeDocument/2006/relationships/font" Target="fonts/Robo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78" name="Google Shape;27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5" name="Shape 15"/>
        <p:cNvGrpSpPr/>
        <p:nvPr/>
      </p:nvGrpSpPr>
      <p:grpSpPr>
        <a:xfrm>
          <a:off x="0" y="0"/>
          <a:ext cx="0" cy="0"/>
          <a:chOff x="0" y="0"/>
          <a:chExt cx="0" cy="0"/>
        </a:xfrm>
      </p:grpSpPr>
      <p:sp>
        <p:nvSpPr>
          <p:cNvPr id="16" name="Google Shape;16;p47"/>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7" name="Google Shape;17;p47"/>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8" name="Google Shape;18;p47"/>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47"/>
          <p:cNvSpPr/>
          <p:nvPr/>
        </p:nvSpPr>
        <p:spPr>
          <a:xfrm rot="10800000">
            <a:off x="-33556" y="-3643"/>
            <a:ext cx="4613230" cy="6861641"/>
          </a:xfrm>
          <a:custGeom>
            <a:rect b="b" l="l" r="r" t="t"/>
            <a:pathLst>
              <a:path extrusionOk="0" h="6861641" w="4613230">
                <a:moveTo>
                  <a:pt x="4613230" y="6861641"/>
                </a:moveTo>
                <a:lnTo>
                  <a:pt x="0" y="6861641"/>
                </a:lnTo>
                <a:lnTo>
                  <a:pt x="1788950" y="0"/>
                </a:lnTo>
                <a:lnTo>
                  <a:pt x="4613230" y="0"/>
                </a:lnTo>
                <a:lnTo>
                  <a:pt x="4613230" y="68616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20" name="Google Shape;20;p47"/>
          <p:cNvSpPr/>
          <p:nvPr/>
        </p:nvSpPr>
        <p:spPr>
          <a:xfrm rot="10800000">
            <a:off x="-33556" y="-14280"/>
            <a:ext cx="4615080" cy="10637"/>
          </a:xfrm>
          <a:custGeom>
            <a:rect b="b" l="l" r="r" t="t"/>
            <a:pathLst>
              <a:path extrusionOk="0" h="10637" w="4615080">
                <a:moveTo>
                  <a:pt x="4615080" y="10637"/>
                </a:moveTo>
                <a:lnTo>
                  <a:pt x="0" y="7095"/>
                </a:lnTo>
                <a:lnTo>
                  <a:pt x="1850" y="0"/>
                </a:lnTo>
                <a:lnTo>
                  <a:pt x="4615080" y="0"/>
                </a:lnTo>
                <a:lnTo>
                  <a:pt x="4615080" y="106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21" name="Google Shape;21;p47"/>
          <p:cNvCxnSpPr/>
          <p:nvPr/>
        </p:nvCxnSpPr>
        <p:spPr>
          <a:xfrm flipH="1">
            <a:off x="-33558" y="0"/>
            <a:ext cx="6705601" cy="809623"/>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22" name="Google Shape;22;p47"/>
          <p:cNvCxnSpPr/>
          <p:nvPr/>
        </p:nvCxnSpPr>
        <p:spPr>
          <a:xfrm flipH="1" rot="10800000">
            <a:off x="3514060" y="1"/>
            <a:ext cx="510363" cy="6857998"/>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23" name="Google Shape;23;p47"/>
          <p:cNvCxnSpPr/>
          <p:nvPr/>
        </p:nvCxnSpPr>
        <p:spPr>
          <a:xfrm flipH="1" rot="10800000">
            <a:off x="11602477" y="365123"/>
            <a:ext cx="589522" cy="6492877"/>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24" name="Google Shape;24;p47"/>
          <p:cNvCxnSpPr/>
          <p:nvPr/>
        </p:nvCxnSpPr>
        <p:spPr>
          <a:xfrm rot="10800000">
            <a:off x="9340702" y="-10737"/>
            <a:ext cx="2851297" cy="1680049"/>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25" name="Google Shape;25;p47"/>
          <p:cNvCxnSpPr/>
          <p:nvPr/>
        </p:nvCxnSpPr>
        <p:spPr>
          <a:xfrm rot="10800000">
            <a:off x="-33557" y="6045958"/>
            <a:ext cx="6876857" cy="812042"/>
          </a:xfrm>
          <a:prstGeom prst="straightConnector1">
            <a:avLst/>
          </a:prstGeom>
          <a:noFill/>
          <a:ln cap="flat" cmpd="sng" w="12700">
            <a:solidFill>
              <a:schemeClr val="accent2">
                <a:alpha val="69411"/>
              </a:schemeClr>
            </a:solidFill>
            <a:prstDash val="solid"/>
            <a:miter lim="800000"/>
            <a:headEnd len="sm" w="sm" type="none"/>
            <a:tailEnd len="sm" w="sm" type="none"/>
          </a:ln>
        </p:spPr>
      </p:cxnSp>
      <p:sp>
        <p:nvSpPr>
          <p:cNvPr id="26" name="Google Shape;26;p47"/>
          <p:cNvSpPr/>
          <p:nvPr>
            <p:ph idx="2" type="pic"/>
          </p:nvPr>
        </p:nvSpPr>
        <p:spPr>
          <a:xfrm>
            <a:off x="2623279" y="0"/>
            <a:ext cx="9568721" cy="6858000"/>
          </a:xfrm>
          <a:prstGeom prst="rect">
            <a:avLst/>
          </a:prstGeom>
          <a:solidFill>
            <a:schemeClr val="accent2"/>
          </a:solidFill>
          <a:ln>
            <a:noFill/>
          </a:ln>
        </p:spPr>
      </p:sp>
      <p:sp>
        <p:nvSpPr>
          <p:cNvPr id="27" name="Google Shape;27;p47"/>
          <p:cNvSpPr txBox="1"/>
          <p:nvPr>
            <p:ph type="title"/>
          </p:nvPr>
        </p:nvSpPr>
        <p:spPr>
          <a:xfrm>
            <a:off x="520697" y="1040001"/>
            <a:ext cx="3338625" cy="315015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7"/>
          <p:cNvSpPr txBox="1"/>
          <p:nvPr>
            <p:ph idx="1" type="body"/>
          </p:nvPr>
        </p:nvSpPr>
        <p:spPr>
          <a:xfrm>
            <a:off x="490538" y="4240213"/>
            <a:ext cx="3497262" cy="18018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920"/>
              <a:buNone/>
              <a:defRPr sz="2400"/>
            </a:lvl1pPr>
            <a:lvl2pPr indent="-228600" lvl="1" marL="914400" algn="l">
              <a:lnSpc>
                <a:spcPct val="100000"/>
              </a:lnSpc>
              <a:spcBef>
                <a:spcPts val="500"/>
              </a:spcBef>
              <a:spcAft>
                <a:spcPts val="0"/>
              </a:spcAft>
              <a:buClr>
                <a:schemeClr val="dk2"/>
              </a:buClr>
              <a:buSzPts val="1280"/>
              <a:buNone/>
              <a:defRPr sz="1600"/>
            </a:lvl2pPr>
            <a:lvl3pPr indent="-228600" lvl="2" marL="1371600" algn="l">
              <a:lnSpc>
                <a:spcPct val="100000"/>
              </a:lnSpc>
              <a:spcBef>
                <a:spcPts val="500"/>
              </a:spcBef>
              <a:spcAft>
                <a:spcPts val="0"/>
              </a:spcAft>
              <a:buClr>
                <a:schemeClr val="dk2"/>
              </a:buClr>
              <a:buSzPts val="1280"/>
              <a:buNone/>
              <a:defRPr sz="1600"/>
            </a:lvl3pPr>
            <a:lvl4pPr indent="-228600" lvl="3" marL="1828800" algn="l">
              <a:lnSpc>
                <a:spcPct val="100000"/>
              </a:lnSpc>
              <a:spcBef>
                <a:spcPts val="500"/>
              </a:spcBef>
              <a:spcAft>
                <a:spcPts val="0"/>
              </a:spcAft>
              <a:buClr>
                <a:schemeClr val="dk2"/>
              </a:buClr>
              <a:buSzPts val="1280"/>
              <a:buNone/>
              <a:defRPr sz="1600"/>
            </a:lvl4pPr>
            <a:lvl5pPr indent="-228600" lvl="4" marL="2286000" algn="l">
              <a:lnSpc>
                <a:spcPct val="100000"/>
              </a:lnSpc>
              <a:spcBef>
                <a:spcPts val="500"/>
              </a:spcBef>
              <a:spcAft>
                <a:spcPts val="0"/>
              </a:spcAft>
              <a:buClr>
                <a:schemeClr val="dk2"/>
              </a:buClr>
              <a:buSzPts val="128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3" name="Shape 93"/>
        <p:cNvGrpSpPr/>
        <p:nvPr/>
      </p:nvGrpSpPr>
      <p:grpSpPr>
        <a:xfrm>
          <a:off x="0" y="0"/>
          <a:ext cx="0" cy="0"/>
          <a:chOff x="0" y="0"/>
          <a:chExt cx="0" cy="0"/>
        </a:xfrm>
      </p:grpSpPr>
      <p:sp>
        <p:nvSpPr>
          <p:cNvPr id="94" name="Google Shape;94;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6" name="Google Shape;96;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0" name="Shape 100"/>
        <p:cNvGrpSpPr/>
        <p:nvPr/>
      </p:nvGrpSpPr>
      <p:grpSpPr>
        <a:xfrm>
          <a:off x="0" y="0"/>
          <a:ext cx="0" cy="0"/>
          <a:chOff x="0" y="0"/>
          <a:chExt cx="0" cy="0"/>
        </a:xfrm>
      </p:grpSpPr>
      <p:sp>
        <p:nvSpPr>
          <p:cNvPr id="101" name="Google Shape;101;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8"/>
          <p:cNvSpPr/>
          <p:nvPr>
            <p:ph idx="2" type="pic"/>
          </p:nvPr>
        </p:nvSpPr>
        <p:spPr>
          <a:xfrm>
            <a:off x="5183188" y="987425"/>
            <a:ext cx="6172200" cy="4873625"/>
          </a:xfrm>
          <a:prstGeom prst="rect">
            <a:avLst/>
          </a:prstGeom>
          <a:noFill/>
          <a:ln>
            <a:noFill/>
          </a:ln>
        </p:spPr>
      </p:sp>
      <p:sp>
        <p:nvSpPr>
          <p:cNvPr id="103" name="Google Shape;103;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7" name="Shape 107"/>
        <p:cNvGrpSpPr/>
        <p:nvPr/>
      </p:nvGrpSpPr>
      <p:grpSpPr>
        <a:xfrm>
          <a:off x="0" y="0"/>
          <a:ext cx="0" cy="0"/>
          <a:chOff x="0" y="0"/>
          <a:chExt cx="0" cy="0"/>
        </a:xfrm>
      </p:grpSpPr>
      <p:sp>
        <p:nvSpPr>
          <p:cNvPr id="108" name="Google Shape;10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3" name="Shape 113"/>
        <p:cNvGrpSpPr/>
        <p:nvPr/>
      </p:nvGrpSpPr>
      <p:grpSpPr>
        <a:xfrm>
          <a:off x="0" y="0"/>
          <a:ext cx="0" cy="0"/>
          <a:chOff x="0" y="0"/>
          <a:chExt cx="0" cy="0"/>
        </a:xfrm>
      </p:grpSpPr>
      <p:sp>
        <p:nvSpPr>
          <p:cNvPr id="114" name="Google Shape;114;p6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9" name="Shape 29"/>
        <p:cNvGrpSpPr/>
        <p:nvPr/>
      </p:nvGrpSpPr>
      <p:grpSpPr>
        <a:xfrm>
          <a:off x="0" y="0"/>
          <a:ext cx="0" cy="0"/>
          <a:chOff x="0" y="0"/>
          <a:chExt cx="0" cy="0"/>
        </a:xfrm>
      </p:grpSpPr>
      <p:sp>
        <p:nvSpPr>
          <p:cNvPr id="30" name="Google Shape;30;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31" name="Google Shape;31;p48"/>
          <p:cNvSpPr/>
          <p:nvPr/>
        </p:nvSpPr>
        <p:spPr>
          <a:xfrm rot="10800000">
            <a:off x="0" y="-5979"/>
            <a:ext cx="5111086" cy="6932218"/>
          </a:xfrm>
          <a:custGeom>
            <a:rect b="b" l="l" r="r" t="t"/>
            <a:pathLst>
              <a:path extrusionOk="0" h="6857998" w="6699211">
                <a:moveTo>
                  <a:pt x="2702995" y="42638"/>
                </a:moveTo>
                <a:lnTo>
                  <a:pt x="6699211" y="0"/>
                </a:lnTo>
                <a:lnTo>
                  <a:pt x="6699211" y="6857998"/>
                </a:lnTo>
                <a:lnTo>
                  <a:pt x="0" y="6844350"/>
                </a:lnTo>
                <a:lnTo>
                  <a:pt x="2702995" y="426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32" name="Google Shape;32;p48"/>
          <p:cNvSpPr txBox="1"/>
          <p:nvPr>
            <p:ph type="title"/>
          </p:nvPr>
        </p:nvSpPr>
        <p:spPr>
          <a:xfrm>
            <a:off x="680485" y="675167"/>
            <a:ext cx="3761862" cy="305507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8"/>
          <p:cNvSpPr txBox="1"/>
          <p:nvPr>
            <p:ph idx="1" type="body"/>
          </p:nvPr>
        </p:nvSpPr>
        <p:spPr>
          <a:xfrm>
            <a:off x="5167424" y="533400"/>
            <a:ext cx="3794512" cy="5797237"/>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920"/>
              <a:buNone/>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8"/>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cxnSp>
        <p:nvCxnSpPr>
          <p:cNvPr id="35" name="Google Shape;35;p48"/>
          <p:cNvCxnSpPr>
            <a:stCxn id="30" idx="2"/>
          </p:cNvCxnSpPr>
          <p:nvPr/>
        </p:nvCxnSpPr>
        <p:spPr>
          <a:xfrm rot="10800000">
            <a:off x="0" y="5329500"/>
            <a:ext cx="6096000" cy="1528500"/>
          </a:xfrm>
          <a:prstGeom prst="straightConnector1">
            <a:avLst/>
          </a:prstGeom>
          <a:noFill/>
          <a:ln cap="flat" cmpd="sng" w="12700">
            <a:solidFill>
              <a:schemeClr val="accent2">
                <a:alpha val="69411"/>
              </a:schemeClr>
            </a:solidFill>
            <a:prstDash val="solid"/>
            <a:miter lim="800000"/>
            <a:headEnd len="sm" w="sm" type="none"/>
            <a:tailEnd len="sm" w="sm" type="none"/>
          </a:ln>
        </p:spPr>
      </p:cxnSp>
      <p:sp>
        <p:nvSpPr>
          <p:cNvPr id="36" name="Google Shape;36;p48"/>
          <p:cNvSpPr/>
          <p:nvPr>
            <p:ph idx="2" type="pic"/>
          </p:nvPr>
        </p:nvSpPr>
        <p:spPr>
          <a:xfrm>
            <a:off x="9531096" y="0"/>
            <a:ext cx="2660904" cy="3429000"/>
          </a:xfrm>
          <a:prstGeom prst="rect">
            <a:avLst/>
          </a:prstGeom>
          <a:solidFill>
            <a:schemeClr val="accent2"/>
          </a:solidFill>
          <a:ln>
            <a:noFill/>
          </a:ln>
        </p:spPr>
      </p:sp>
      <p:sp>
        <p:nvSpPr>
          <p:cNvPr id="37" name="Google Shape;37;p48"/>
          <p:cNvSpPr/>
          <p:nvPr>
            <p:ph idx="3" type="pic"/>
          </p:nvPr>
        </p:nvSpPr>
        <p:spPr>
          <a:xfrm>
            <a:off x="9531096" y="3383280"/>
            <a:ext cx="2660904" cy="3474720"/>
          </a:xfrm>
          <a:prstGeom prst="rect">
            <a:avLst/>
          </a:prstGeom>
          <a:solidFill>
            <a:schemeClr val="accent2"/>
          </a:solidFill>
          <a:ln>
            <a:noFill/>
          </a:ln>
        </p:spPr>
      </p:sp>
      <p:sp>
        <p:nvSpPr>
          <p:cNvPr id="38" name="Google Shape;38;p48"/>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39" name="Google Shape;39;p4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40" name="Shape 40"/>
        <p:cNvGrpSpPr/>
        <p:nvPr/>
      </p:nvGrpSpPr>
      <p:grpSpPr>
        <a:xfrm>
          <a:off x="0" y="0"/>
          <a:ext cx="0" cy="0"/>
          <a:chOff x="0" y="0"/>
          <a:chExt cx="0" cy="0"/>
        </a:xfrm>
      </p:grpSpPr>
      <p:sp>
        <p:nvSpPr>
          <p:cNvPr id="41" name="Google Shape;41;p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42" name="Google Shape;42;p49"/>
          <p:cNvSpPr txBox="1"/>
          <p:nvPr>
            <p:ph type="title"/>
          </p:nvPr>
        </p:nvSpPr>
        <p:spPr>
          <a:xfrm>
            <a:off x="5693734" y="557304"/>
            <a:ext cx="5355265" cy="162573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3" name="Google Shape;43;p49"/>
          <p:cNvCxnSpPr/>
          <p:nvPr/>
        </p:nvCxnSpPr>
        <p:spPr>
          <a:xfrm flipH="1" rot="10800000">
            <a:off x="4576137" y="0"/>
            <a:ext cx="668374" cy="6858000"/>
          </a:xfrm>
          <a:prstGeom prst="straightConnector1">
            <a:avLst/>
          </a:prstGeom>
          <a:noFill/>
          <a:ln cap="flat" cmpd="sng" w="12700">
            <a:solidFill>
              <a:schemeClr val="accent2">
                <a:alpha val="69411"/>
              </a:schemeClr>
            </a:solidFill>
            <a:prstDash val="solid"/>
            <a:miter lim="800000"/>
            <a:headEnd len="sm" w="sm" type="none"/>
            <a:tailEnd len="sm" w="sm" type="none"/>
          </a:ln>
        </p:spPr>
      </p:cxnSp>
      <p:sp>
        <p:nvSpPr>
          <p:cNvPr id="44" name="Google Shape;44;p49"/>
          <p:cNvSpPr/>
          <p:nvPr>
            <p:ph idx="2" type="pic"/>
          </p:nvPr>
        </p:nvSpPr>
        <p:spPr>
          <a:xfrm>
            <a:off x="1" y="0"/>
            <a:ext cx="4742121" cy="3434316"/>
          </a:xfrm>
          <a:prstGeom prst="rect">
            <a:avLst/>
          </a:prstGeom>
          <a:solidFill>
            <a:schemeClr val="accent2"/>
          </a:solidFill>
          <a:ln>
            <a:noFill/>
          </a:ln>
        </p:spPr>
      </p:sp>
      <p:sp>
        <p:nvSpPr>
          <p:cNvPr id="45" name="Google Shape;45;p49"/>
          <p:cNvSpPr/>
          <p:nvPr>
            <p:ph idx="3" type="pic"/>
          </p:nvPr>
        </p:nvSpPr>
        <p:spPr>
          <a:xfrm>
            <a:off x="-5" y="3432620"/>
            <a:ext cx="5178056" cy="3425380"/>
          </a:xfrm>
          <a:prstGeom prst="rect">
            <a:avLst/>
          </a:prstGeom>
          <a:solidFill>
            <a:srgbClr val="D5C3C5"/>
          </a:solidFill>
          <a:ln>
            <a:noFill/>
          </a:ln>
        </p:spPr>
      </p:sp>
      <p:sp>
        <p:nvSpPr>
          <p:cNvPr id="46" name="Google Shape;46;p49"/>
          <p:cNvSpPr txBox="1"/>
          <p:nvPr>
            <p:ph idx="1" type="body"/>
          </p:nvPr>
        </p:nvSpPr>
        <p:spPr>
          <a:xfrm>
            <a:off x="5693734" y="2183035"/>
            <a:ext cx="5355266" cy="412184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920"/>
              <a:buNone/>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9"/>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400"/>
              <a:buFont typeface="Calibri"/>
              <a:buNone/>
              <a:defRPr>
                <a:solidFill>
                  <a:schemeClr val="lt1"/>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8" name="Google Shape;48;p49"/>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9" name="Google Shape;49;p49"/>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5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5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 name="Google Shape;6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9" name="Google Shape;69;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www.kaggle.com/datasets/kumarajarshi/life-expectancy-who" TargetMode="External"/><Relationship Id="rId6" Type="http://schemas.openxmlformats.org/officeDocument/2006/relationships/image" Target="../media/image27.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40.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www.kaggle.com/datasets/kumarajarshi/life-expectancy-who" TargetMode="External"/><Relationship Id="rId6" Type="http://schemas.openxmlformats.org/officeDocument/2006/relationships/image" Target="../media/image27.png"/><Relationship Id="rId7"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www.kaggle.com/datasets/kumarajarshi/life-expectancy-who" TargetMode="External"/><Relationship Id="rId6" Type="http://schemas.openxmlformats.org/officeDocument/2006/relationships/image" Target="../media/image27.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olab.research.google.com/corgiredirector?site=https%3A%2F%2Fwww.kaggle.com%2Fdatasets%2Fkumarajarshi%2Flife-expectancy-who%2Fcode%3FdatasetId%3D12603%26sortBy%3DvoteCount" TargetMode="External"/><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www.kaggle.com/datasets/kumarajarshi/life-expectancy-who" TargetMode="External"/><Relationship Id="rId6" Type="http://schemas.openxmlformats.org/officeDocument/2006/relationships/image" Target="../media/image27.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53.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4"/>
          <p:cNvPicPr preferRelativeResize="0"/>
          <p:nvPr>
            <p:ph idx="2" type="pic"/>
          </p:nvPr>
        </p:nvPicPr>
        <p:blipFill rotWithShape="1">
          <a:blip r:embed="rId3">
            <a:alphaModFix/>
          </a:blip>
          <a:srcRect b="0" l="0" r="0" t="0"/>
          <a:stretch/>
        </p:blipFill>
        <p:spPr>
          <a:xfrm>
            <a:off x="2623279" y="0"/>
            <a:ext cx="9568721" cy="6858000"/>
          </a:xfrm>
          <a:prstGeom prst="rect">
            <a:avLst/>
          </a:prstGeom>
          <a:solidFill>
            <a:schemeClr val="accent2"/>
          </a:solidFill>
          <a:ln>
            <a:noFill/>
          </a:ln>
        </p:spPr>
      </p:pic>
      <p:sp>
        <p:nvSpPr>
          <p:cNvPr id="124" name="Google Shape;124;p4"/>
          <p:cNvSpPr txBox="1"/>
          <p:nvPr/>
        </p:nvSpPr>
        <p:spPr>
          <a:xfrm>
            <a:off x="9372726" y="6383110"/>
            <a:ext cx="27656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Open Sans Light"/>
              <a:buNone/>
            </a:pPr>
            <a:r>
              <a:rPr b="0" i="0" lang="en-US" sz="1800" u="none" cap="none" strike="noStrike">
                <a:solidFill>
                  <a:schemeClr val="lt1"/>
                </a:solidFill>
                <a:latin typeface="Open Sans Light"/>
                <a:ea typeface="Open Sans Light"/>
                <a:cs typeface="Open Sans Light"/>
                <a:sym typeface="Open Sans Light"/>
              </a:rPr>
              <a:t>February 22, 2024 </a:t>
            </a:r>
            <a:endParaRPr b="0" i="0" sz="1800" u="none" cap="none" strike="noStrike">
              <a:solidFill>
                <a:schemeClr val="dk1"/>
              </a:solidFill>
              <a:latin typeface="Calibri"/>
              <a:ea typeface="Calibri"/>
              <a:cs typeface="Calibri"/>
              <a:sym typeface="Calibri"/>
            </a:endParaRPr>
          </a:p>
        </p:txBody>
      </p:sp>
      <p:sp>
        <p:nvSpPr>
          <p:cNvPr id="125" name="Google Shape;125;p4"/>
          <p:cNvSpPr txBox="1"/>
          <p:nvPr/>
        </p:nvSpPr>
        <p:spPr>
          <a:xfrm>
            <a:off x="3077155" y="6383111"/>
            <a:ext cx="3625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Open Sans Light"/>
              <a:buNone/>
            </a:pPr>
            <a:r>
              <a:t/>
            </a:r>
            <a:endParaRPr b="0" i="0" sz="1100" u="none" cap="none" strike="noStrike">
              <a:solidFill>
                <a:schemeClr val="lt1"/>
              </a:solidFill>
              <a:latin typeface="Open Sans Light"/>
              <a:ea typeface="Open Sans Light"/>
              <a:cs typeface="Open Sans Light"/>
              <a:sym typeface="Open Sans Light"/>
            </a:endParaRPr>
          </a:p>
        </p:txBody>
      </p:sp>
      <p:sp>
        <p:nvSpPr>
          <p:cNvPr id="126" name="Google Shape;126;p4"/>
          <p:cNvSpPr txBox="1"/>
          <p:nvPr/>
        </p:nvSpPr>
        <p:spPr>
          <a:xfrm>
            <a:off x="4889211" y="160914"/>
            <a:ext cx="6988562" cy="315015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Play"/>
              <a:buNone/>
            </a:pPr>
            <a:r>
              <a:rPr b="1" i="1" lang="en-US" sz="3600" u="none" cap="none" strike="noStrike">
                <a:solidFill>
                  <a:schemeClr val="lt1"/>
                </a:solidFill>
                <a:latin typeface="Play"/>
                <a:ea typeface="Play"/>
                <a:cs typeface="Play"/>
                <a:sym typeface="Play"/>
              </a:rPr>
              <a:t>UN Funding Allocation Based On WHO Life Expectancy Data </a:t>
            </a:r>
            <a:endParaRPr b="1" i="1" sz="3600" u="none" cap="none" strike="noStrike">
              <a:solidFill>
                <a:schemeClr val="lt1"/>
              </a:solidFill>
              <a:latin typeface="Play"/>
              <a:ea typeface="Play"/>
              <a:cs typeface="Play"/>
              <a:sym typeface="Play"/>
            </a:endParaRPr>
          </a:p>
        </p:txBody>
      </p:sp>
      <p:sp>
        <p:nvSpPr>
          <p:cNvPr id="127" name="Google Shape;127;p4"/>
          <p:cNvSpPr txBox="1"/>
          <p:nvPr/>
        </p:nvSpPr>
        <p:spPr>
          <a:xfrm>
            <a:off x="-5928" y="1945061"/>
            <a:ext cx="3036300" cy="39711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Roxana Bejarano-Yurkic</a:t>
            </a:r>
            <a:endParaRPr b="1"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James Hodgson</a:t>
            </a:r>
            <a:endParaRPr b="1"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Shreyashi Mukhopadhyay</a:t>
            </a:r>
            <a:endParaRPr b="1"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Lisa Ochs</a:t>
            </a:r>
            <a:endParaRPr b="1"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Open Sans Light"/>
              <a:ea typeface="Open Sans Light"/>
              <a:cs typeface="Open Sans Light"/>
              <a:sym typeface="Open Sans Light"/>
            </a:endParaRPr>
          </a:p>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Open Sans Light"/>
              <a:ea typeface="Open Sans Light"/>
              <a:cs typeface="Open Sans Light"/>
              <a:sym typeface="Open Sans Light"/>
            </a:endParaRPr>
          </a:p>
        </p:txBody>
      </p:sp>
      <p:pic>
        <p:nvPicPr>
          <p:cNvPr descr="Coronavirus - COVID-19 Testing, Vaccines And Resources" id="128" name="Google Shape;128;p4"/>
          <p:cNvPicPr preferRelativeResize="0"/>
          <p:nvPr/>
        </p:nvPicPr>
        <p:blipFill rotWithShape="1">
          <a:blip r:embed="rId4">
            <a:alphaModFix/>
          </a:blip>
          <a:srcRect b="0" l="0" r="0" t="0"/>
          <a:stretch/>
        </p:blipFill>
        <p:spPr>
          <a:xfrm>
            <a:off x="314227" y="6283736"/>
            <a:ext cx="1926210" cy="5680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27"/>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Scatter Plots of features wrt development status</a:t>
            </a:r>
            <a:endParaRPr sz="3200">
              <a:solidFill>
                <a:schemeClr val="lt1"/>
              </a:solidFill>
              <a:latin typeface="Calibri"/>
              <a:ea typeface="Calibri"/>
              <a:cs typeface="Calibri"/>
              <a:sym typeface="Calibri"/>
            </a:endParaRPr>
          </a:p>
        </p:txBody>
      </p:sp>
      <p:pic>
        <p:nvPicPr>
          <p:cNvPr id="222" name="Google Shape;222;p27"/>
          <p:cNvPicPr preferRelativeResize="0"/>
          <p:nvPr/>
        </p:nvPicPr>
        <p:blipFill rotWithShape="1">
          <a:blip r:embed="rId3">
            <a:alphaModFix/>
          </a:blip>
          <a:srcRect b="0" l="0" r="0" t="0"/>
          <a:stretch/>
        </p:blipFill>
        <p:spPr>
          <a:xfrm>
            <a:off x="253583" y="1191560"/>
            <a:ext cx="6610188" cy="5404242"/>
          </a:xfrm>
          <a:prstGeom prst="rect">
            <a:avLst/>
          </a:prstGeom>
          <a:noFill/>
          <a:ln>
            <a:noFill/>
          </a:ln>
        </p:spPr>
      </p:pic>
      <p:pic>
        <p:nvPicPr>
          <p:cNvPr id="223" name="Google Shape;223;p27"/>
          <p:cNvPicPr preferRelativeResize="0"/>
          <p:nvPr/>
        </p:nvPicPr>
        <p:blipFill rotWithShape="1">
          <a:blip r:embed="rId4">
            <a:alphaModFix/>
          </a:blip>
          <a:srcRect b="0" l="0" r="0" t="0"/>
          <a:stretch/>
        </p:blipFill>
        <p:spPr>
          <a:xfrm>
            <a:off x="8658040" y="3893681"/>
            <a:ext cx="3527455" cy="2436595"/>
          </a:xfrm>
          <a:prstGeom prst="rect">
            <a:avLst/>
          </a:prstGeom>
          <a:noFill/>
          <a:ln>
            <a:noFill/>
          </a:ln>
        </p:spPr>
      </p:pic>
      <p:pic>
        <p:nvPicPr>
          <p:cNvPr id="224" name="Google Shape;224;p27"/>
          <p:cNvPicPr preferRelativeResize="0"/>
          <p:nvPr/>
        </p:nvPicPr>
        <p:blipFill rotWithShape="1">
          <a:blip r:embed="rId5">
            <a:alphaModFix/>
          </a:blip>
          <a:srcRect b="0" l="0" r="0" t="0"/>
          <a:stretch/>
        </p:blipFill>
        <p:spPr>
          <a:xfrm>
            <a:off x="8844854" y="1077218"/>
            <a:ext cx="3330849" cy="2631139"/>
          </a:xfrm>
          <a:prstGeom prst="rect">
            <a:avLst/>
          </a:prstGeom>
          <a:noFill/>
          <a:ln>
            <a:noFill/>
          </a:ln>
        </p:spPr>
      </p:pic>
      <p:sp>
        <p:nvSpPr>
          <p:cNvPr id="225" name="Google Shape;225;p27"/>
          <p:cNvSpPr txBox="1"/>
          <p:nvPr/>
        </p:nvSpPr>
        <p:spPr>
          <a:xfrm>
            <a:off x="7005112" y="2883174"/>
            <a:ext cx="1667305" cy="1323439"/>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Developed countries display a  higher life expectancy for all the features.</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28"/>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Kernel Density Distribution Plots</a:t>
            </a:r>
            <a:endParaRPr/>
          </a:p>
        </p:txBody>
      </p:sp>
      <p:pic>
        <p:nvPicPr>
          <p:cNvPr id="231" name="Google Shape;231;p28"/>
          <p:cNvPicPr preferRelativeResize="0"/>
          <p:nvPr/>
        </p:nvPicPr>
        <p:blipFill rotWithShape="1">
          <a:blip r:embed="rId3">
            <a:alphaModFix/>
          </a:blip>
          <a:srcRect b="0" l="0" r="0" t="0"/>
          <a:stretch/>
        </p:blipFill>
        <p:spPr>
          <a:xfrm>
            <a:off x="127819" y="1659920"/>
            <a:ext cx="9163666" cy="4554390"/>
          </a:xfrm>
          <a:prstGeom prst="rect">
            <a:avLst/>
          </a:prstGeom>
          <a:noFill/>
          <a:ln>
            <a:noFill/>
          </a:ln>
        </p:spPr>
      </p:pic>
      <p:sp>
        <p:nvSpPr>
          <p:cNvPr id="232" name="Google Shape;232;p28"/>
          <p:cNvSpPr txBox="1"/>
          <p:nvPr/>
        </p:nvSpPr>
        <p:spPr>
          <a:xfrm>
            <a:off x="9488128" y="2910347"/>
            <a:ext cx="2703869" cy="1200329"/>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KDE plots of the Features are either right-skewed or Left-skewed and have different scales.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2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First Log Transformation</a:t>
            </a:r>
            <a:endParaRPr/>
          </a:p>
        </p:txBody>
      </p:sp>
      <p:sp>
        <p:nvSpPr>
          <p:cNvPr id="238" name="Google Shape;238;p29"/>
          <p:cNvSpPr txBox="1"/>
          <p:nvPr/>
        </p:nvSpPr>
        <p:spPr>
          <a:xfrm>
            <a:off x="9848783" y="2792361"/>
            <a:ext cx="2353060" cy="1477328"/>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the features have been scaled between the range -5 and 20 after first Log transformation.</a:t>
            </a:r>
            <a:endParaRPr/>
          </a:p>
        </p:txBody>
      </p:sp>
      <p:pic>
        <p:nvPicPr>
          <p:cNvPr id="239" name="Google Shape;239;p29"/>
          <p:cNvPicPr preferRelativeResize="0"/>
          <p:nvPr/>
        </p:nvPicPr>
        <p:blipFill rotWithShape="1">
          <a:blip r:embed="rId3">
            <a:alphaModFix/>
          </a:blip>
          <a:srcRect b="0" l="0" r="0" t="0"/>
          <a:stretch/>
        </p:blipFill>
        <p:spPr>
          <a:xfrm>
            <a:off x="0" y="1449736"/>
            <a:ext cx="9848783" cy="4883355"/>
          </a:xfrm>
          <a:prstGeom prst="rect">
            <a:avLst/>
          </a:prstGeom>
          <a:noFill/>
          <a:ln>
            <a:noFill/>
          </a:ln>
        </p:spPr>
      </p:pic>
      <p:sp>
        <p:nvSpPr>
          <p:cNvPr id="240" name="Google Shape;240;p29"/>
          <p:cNvSpPr/>
          <p:nvPr/>
        </p:nvSpPr>
        <p:spPr>
          <a:xfrm>
            <a:off x="1779106" y="6273457"/>
            <a:ext cx="7981122" cy="524909"/>
          </a:xfrm>
          <a:prstGeom prst="lef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Data scaled between -5 and 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0"/>
          <p:cNvPicPr preferRelativeResize="0"/>
          <p:nvPr>
            <p:ph idx="2" type="pic"/>
          </p:nvPr>
        </p:nvPicPr>
        <p:blipFill rotWithShape="1">
          <a:blip r:embed="rId3">
            <a:alphaModFix/>
          </a:blip>
          <a:srcRect b="0" l="0" r="0" t="0"/>
          <a:stretch/>
        </p:blipFill>
        <p:spPr>
          <a:xfrm>
            <a:off x="1" y="0"/>
            <a:ext cx="4742121" cy="3434316"/>
          </a:xfrm>
          <a:prstGeom prst="rect">
            <a:avLst/>
          </a:prstGeom>
          <a:solidFill>
            <a:schemeClr val="accent2"/>
          </a:solidFill>
          <a:ln>
            <a:noFill/>
          </a:ln>
        </p:spPr>
      </p:pic>
      <p:pic>
        <p:nvPicPr>
          <p:cNvPr descr="A picture containing blue glass buildings with reflection" id="246" name="Google Shape;246;p30"/>
          <p:cNvPicPr preferRelativeResize="0"/>
          <p:nvPr>
            <p:ph idx="3" type="pic"/>
          </p:nvPr>
        </p:nvPicPr>
        <p:blipFill rotWithShape="1">
          <a:blip r:embed="rId4">
            <a:alphaModFix/>
          </a:blip>
          <a:srcRect b="0" l="0" r="0" t="0"/>
          <a:stretch/>
        </p:blipFill>
        <p:spPr>
          <a:xfrm>
            <a:off x="-5" y="3432620"/>
            <a:ext cx="5178056" cy="3425380"/>
          </a:xfrm>
          <a:prstGeom prst="rect">
            <a:avLst/>
          </a:prstGeom>
          <a:solidFill>
            <a:srgbClr val="D5C3C5"/>
          </a:solidFill>
          <a:ln>
            <a:noFill/>
          </a:ln>
        </p:spPr>
      </p:pic>
      <p:sp>
        <p:nvSpPr>
          <p:cNvPr id="247" name="Google Shape;247;p30"/>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248" name="Google Shape;248;p30"/>
          <p:cNvSpPr txBox="1"/>
          <p:nvPr/>
        </p:nvSpPr>
        <p:spPr>
          <a:xfrm>
            <a:off x="818571" y="2265082"/>
            <a:ext cx="4141516" cy="86465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2"/>
              </a:buClr>
              <a:buSzPts val="2400"/>
              <a:buFont typeface="Play"/>
              <a:buNone/>
            </a:pPr>
            <a:r>
              <a:t/>
            </a:r>
            <a:endParaRPr i="1" sz="2400" cap="none">
              <a:solidFill>
                <a:schemeClr val="lt1"/>
              </a:solidFill>
              <a:latin typeface="Play"/>
              <a:ea typeface="Play"/>
              <a:cs typeface="Play"/>
              <a:sym typeface="Play"/>
            </a:endParaRPr>
          </a:p>
        </p:txBody>
      </p:sp>
      <p:sp>
        <p:nvSpPr>
          <p:cNvPr id="249" name="Google Shape;249;p30"/>
          <p:cNvSpPr txBox="1"/>
          <p:nvPr/>
        </p:nvSpPr>
        <p:spPr>
          <a:xfrm>
            <a:off x="5693734" y="5640827"/>
            <a:ext cx="3558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descr="A black background with blue text&#10;&#10;Description automatically generated" id="250" name="Google Shape;250;p30"/>
          <p:cNvPicPr preferRelativeResize="0"/>
          <p:nvPr/>
        </p:nvPicPr>
        <p:blipFill rotWithShape="1">
          <a:blip r:embed="rId6">
            <a:alphaModFix/>
          </a:blip>
          <a:srcRect b="24199" l="19484" r="27540" t="23521"/>
          <a:stretch/>
        </p:blipFill>
        <p:spPr>
          <a:xfrm>
            <a:off x="-81612" y="3653765"/>
            <a:ext cx="5311762" cy="2768152"/>
          </a:xfrm>
          <a:prstGeom prst="rect">
            <a:avLst/>
          </a:prstGeom>
          <a:noFill/>
          <a:ln>
            <a:noFill/>
          </a:ln>
        </p:spPr>
      </p:pic>
      <p:pic>
        <p:nvPicPr>
          <p:cNvPr descr="Coronavirus - COVID-19 Testing, Vaccines And Resources" id="251" name="Google Shape;251;p30"/>
          <p:cNvPicPr preferRelativeResize="0"/>
          <p:nvPr/>
        </p:nvPicPr>
        <p:blipFill rotWithShape="1">
          <a:blip r:embed="rId7">
            <a:alphaModFix/>
          </a:blip>
          <a:srcRect b="0" l="0" r="0" t="0"/>
          <a:stretch/>
        </p:blipFill>
        <p:spPr>
          <a:xfrm>
            <a:off x="9793842" y="5726118"/>
            <a:ext cx="1926210" cy="568081"/>
          </a:xfrm>
          <a:prstGeom prst="rect">
            <a:avLst/>
          </a:prstGeom>
          <a:noFill/>
          <a:ln>
            <a:noFill/>
          </a:ln>
        </p:spPr>
      </p:pic>
      <p:sp>
        <p:nvSpPr>
          <p:cNvPr id="252" name="Google Shape;252;p30"/>
          <p:cNvSpPr txBox="1"/>
          <p:nvPr>
            <p:ph idx="1" type="body"/>
          </p:nvPr>
        </p:nvSpPr>
        <p:spPr>
          <a:xfrm>
            <a:off x="5870942" y="2183035"/>
            <a:ext cx="5178057" cy="1830741"/>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1000"/>
              </a:spcBef>
              <a:spcAft>
                <a:spcPts val="0"/>
              </a:spcAft>
              <a:buClr>
                <a:schemeClr val="dk2"/>
              </a:buClr>
              <a:buSzPts val="1920"/>
              <a:buNone/>
            </a:pPr>
            <a:r>
              <a:rPr lang="en-US" sz="3600"/>
              <a:t>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Correlations Heatmap</a:t>
            </a:r>
            <a:endParaRPr/>
          </a:p>
        </p:txBody>
      </p:sp>
      <p:pic>
        <p:nvPicPr>
          <p:cNvPr id="258" name="Google Shape;258;p31"/>
          <p:cNvPicPr preferRelativeResize="0"/>
          <p:nvPr/>
        </p:nvPicPr>
        <p:blipFill rotWithShape="1">
          <a:blip r:embed="rId3">
            <a:alphaModFix/>
          </a:blip>
          <a:srcRect b="0" l="0" r="0" t="0"/>
          <a:stretch/>
        </p:blipFill>
        <p:spPr>
          <a:xfrm>
            <a:off x="0" y="1504447"/>
            <a:ext cx="5515897" cy="5296437"/>
          </a:xfrm>
          <a:prstGeom prst="rect">
            <a:avLst/>
          </a:prstGeom>
          <a:noFill/>
          <a:ln>
            <a:noFill/>
          </a:ln>
        </p:spPr>
      </p:pic>
      <p:pic>
        <p:nvPicPr>
          <p:cNvPr id="259" name="Google Shape;259;p31"/>
          <p:cNvPicPr preferRelativeResize="0"/>
          <p:nvPr/>
        </p:nvPicPr>
        <p:blipFill rotWithShape="1">
          <a:blip r:embed="rId4">
            <a:alphaModFix/>
          </a:blip>
          <a:srcRect b="0" l="0" r="0" t="0"/>
          <a:stretch/>
        </p:blipFill>
        <p:spPr>
          <a:xfrm>
            <a:off x="7934795" y="1077218"/>
            <a:ext cx="3795089" cy="2720576"/>
          </a:xfrm>
          <a:prstGeom prst="rect">
            <a:avLst/>
          </a:prstGeom>
          <a:noFill/>
          <a:ln>
            <a:noFill/>
          </a:ln>
        </p:spPr>
      </p:pic>
      <p:pic>
        <p:nvPicPr>
          <p:cNvPr id="260" name="Google Shape;260;p31"/>
          <p:cNvPicPr preferRelativeResize="0"/>
          <p:nvPr/>
        </p:nvPicPr>
        <p:blipFill rotWithShape="1">
          <a:blip r:embed="rId5">
            <a:alphaModFix/>
          </a:blip>
          <a:srcRect b="0" l="0" r="0" t="0"/>
          <a:stretch/>
        </p:blipFill>
        <p:spPr>
          <a:xfrm>
            <a:off x="8013452" y="4152666"/>
            <a:ext cx="3817951" cy="2705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0" l="0" r="0" t="0"/>
          <a:stretch/>
        </p:blipFill>
        <p:spPr>
          <a:xfrm>
            <a:off x="124967" y="1442708"/>
            <a:ext cx="7662772" cy="5095744"/>
          </a:xfrm>
          <a:prstGeom prst="rect">
            <a:avLst/>
          </a:prstGeom>
          <a:noFill/>
          <a:ln>
            <a:noFill/>
          </a:ln>
        </p:spPr>
      </p:pic>
      <p:sp>
        <p:nvSpPr>
          <p:cNvPr id="266" name="Google Shape;266;p32"/>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Box Plots for Outlier Visualization</a:t>
            </a:r>
            <a:endParaRPr/>
          </a:p>
        </p:txBody>
      </p:sp>
      <p:sp>
        <p:nvSpPr>
          <p:cNvPr id="267" name="Google Shape;267;p32"/>
          <p:cNvSpPr txBox="1"/>
          <p:nvPr/>
        </p:nvSpPr>
        <p:spPr>
          <a:xfrm>
            <a:off x="8721213" y="2625214"/>
            <a:ext cx="2821858" cy="1477328"/>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Box plots for the features show that each of the outliers have a large number of outliers with varying scales.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Winsorization method for outlier removal</a:t>
            </a:r>
            <a:endParaRPr sz="3200">
              <a:solidFill>
                <a:schemeClr val="lt1"/>
              </a:solidFill>
              <a:latin typeface="Calibri"/>
              <a:ea typeface="Calibri"/>
              <a:cs typeface="Calibri"/>
              <a:sym typeface="Calibri"/>
            </a:endParaRPr>
          </a:p>
        </p:txBody>
      </p:sp>
      <p:pic>
        <p:nvPicPr>
          <p:cNvPr id="273" name="Google Shape;273;p33"/>
          <p:cNvPicPr preferRelativeResize="0"/>
          <p:nvPr/>
        </p:nvPicPr>
        <p:blipFill rotWithShape="1">
          <a:blip r:embed="rId3">
            <a:alphaModFix/>
          </a:blip>
          <a:srcRect b="0" l="0" r="0" t="0"/>
          <a:stretch/>
        </p:blipFill>
        <p:spPr>
          <a:xfrm>
            <a:off x="167579" y="1271922"/>
            <a:ext cx="8013904" cy="5322888"/>
          </a:xfrm>
          <a:prstGeom prst="rect">
            <a:avLst/>
          </a:prstGeom>
          <a:noFill/>
          <a:ln>
            <a:noFill/>
          </a:ln>
        </p:spPr>
      </p:pic>
      <p:sp>
        <p:nvSpPr>
          <p:cNvPr id="274" name="Google Shape;274;p33"/>
          <p:cNvSpPr txBox="1"/>
          <p:nvPr/>
        </p:nvSpPr>
        <p:spPr>
          <a:xfrm>
            <a:off x="8416415" y="3470786"/>
            <a:ext cx="3765324" cy="1477328"/>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Points below 5</a:t>
            </a:r>
            <a:r>
              <a:rPr baseline="30000" lang="en-US" sz="1800">
                <a:solidFill>
                  <a:schemeClr val="dk1"/>
                </a:solidFill>
                <a:latin typeface="Calibri"/>
                <a:ea typeface="Calibri"/>
                <a:cs typeface="Calibri"/>
                <a:sym typeface="Calibri"/>
              </a:rPr>
              <a:t>th</a:t>
            </a:r>
            <a:r>
              <a:rPr lang="en-US" sz="1800">
                <a:solidFill>
                  <a:schemeClr val="dk1"/>
                </a:solidFill>
                <a:latin typeface="Calibri"/>
                <a:ea typeface="Calibri"/>
                <a:cs typeface="Calibri"/>
                <a:sym typeface="Calibri"/>
              </a:rPr>
              <a:t> percentile 🡪 5</a:t>
            </a:r>
            <a:r>
              <a:rPr baseline="30000" lang="en-US" sz="1800">
                <a:solidFill>
                  <a:schemeClr val="dk1"/>
                </a:solidFill>
                <a:latin typeface="Calibri"/>
                <a:ea typeface="Calibri"/>
                <a:cs typeface="Calibri"/>
                <a:sym typeface="Calibri"/>
              </a:rPr>
              <a:t>th</a:t>
            </a:r>
            <a:r>
              <a:rPr lang="en-US" sz="1800">
                <a:solidFill>
                  <a:schemeClr val="dk1"/>
                </a:solidFill>
                <a:latin typeface="Calibri"/>
                <a:ea typeface="Calibri"/>
                <a:cs typeface="Calibri"/>
                <a:sym typeface="Calibri"/>
              </a:rPr>
              <a:t> Percentile.</a:t>
            </a:r>
            <a:endParaRPr/>
          </a:p>
          <a:p>
            <a:pPr indent="0" lvl="0" marL="0" marR="0" rtl="0" algn="l">
              <a:spcBef>
                <a:spcPts val="0"/>
              </a:spcBef>
              <a:spcAft>
                <a:spcPts val="0"/>
              </a:spcAft>
              <a:buNone/>
            </a:pPr>
            <a:r>
              <a:t/>
            </a:r>
            <a:endParaRPr b="0" i="0" sz="1800">
              <a:solidFill>
                <a:srgbClr val="111111"/>
              </a:solidFill>
              <a:latin typeface="Arial"/>
              <a:ea typeface="Arial"/>
              <a:cs typeface="Arial"/>
              <a:sym typeface="Arial"/>
            </a:endParaRPr>
          </a:p>
          <a:p>
            <a:pPr indent="0" lvl="0" marL="0" marR="0" rtl="0" algn="l">
              <a:spcBef>
                <a:spcPts val="0"/>
              </a:spcBef>
              <a:spcAft>
                <a:spcPts val="0"/>
              </a:spcAft>
              <a:buNone/>
            </a:pPr>
            <a:r>
              <a:rPr lang="en-US" sz="1800">
                <a:solidFill>
                  <a:srgbClr val="111111"/>
                </a:solidFill>
                <a:latin typeface="Arial"/>
                <a:ea typeface="Arial"/>
                <a:cs typeface="Arial"/>
                <a:sym typeface="Arial"/>
              </a:rPr>
              <a:t>Points above 95</a:t>
            </a:r>
            <a:r>
              <a:rPr baseline="30000" lang="en-US" sz="1800">
                <a:solidFill>
                  <a:srgbClr val="111111"/>
                </a:solidFill>
                <a:latin typeface="Arial"/>
                <a:ea typeface="Arial"/>
                <a:cs typeface="Arial"/>
                <a:sym typeface="Arial"/>
              </a:rPr>
              <a:t>th</a:t>
            </a:r>
            <a:r>
              <a:rPr lang="en-US" sz="1800">
                <a:solidFill>
                  <a:srgbClr val="111111"/>
                </a:solidFill>
                <a:latin typeface="Arial"/>
                <a:ea typeface="Arial"/>
                <a:cs typeface="Arial"/>
                <a:sym typeface="Arial"/>
              </a:rPr>
              <a:t> percentile 🡪 95</a:t>
            </a:r>
            <a:r>
              <a:rPr baseline="30000" lang="en-US" sz="1800">
                <a:solidFill>
                  <a:srgbClr val="111111"/>
                </a:solidFill>
                <a:latin typeface="Arial"/>
                <a:ea typeface="Arial"/>
                <a:cs typeface="Arial"/>
                <a:sym typeface="Arial"/>
              </a:rPr>
              <a:t>th</a:t>
            </a:r>
            <a:r>
              <a:rPr lang="en-US" sz="1800">
                <a:solidFill>
                  <a:srgbClr val="111111"/>
                </a:solidFill>
                <a:latin typeface="Arial"/>
                <a:ea typeface="Arial"/>
                <a:cs typeface="Arial"/>
                <a:sym typeface="Arial"/>
              </a:rPr>
              <a:t> Percentile.</a:t>
            </a:r>
            <a:endParaRPr b="0" i="0" sz="1800">
              <a:solidFill>
                <a:srgbClr val="111111"/>
              </a:solidFill>
              <a:latin typeface="Arial"/>
              <a:ea typeface="Arial"/>
              <a:cs typeface="Arial"/>
              <a:sym typeface="Arial"/>
            </a:endParaRPr>
          </a:p>
        </p:txBody>
      </p:sp>
      <p:sp>
        <p:nvSpPr>
          <p:cNvPr id="275" name="Google Shape;275;p33"/>
          <p:cNvSpPr txBox="1"/>
          <p:nvPr/>
        </p:nvSpPr>
        <p:spPr>
          <a:xfrm>
            <a:off x="8416415" y="2056239"/>
            <a:ext cx="3765324" cy="923330"/>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11111"/>
                </a:solidFill>
                <a:latin typeface="Arial"/>
                <a:ea typeface="Arial"/>
                <a:cs typeface="Arial"/>
                <a:sym typeface="Arial"/>
              </a:rPr>
              <a:t>In </a:t>
            </a:r>
            <a:r>
              <a:rPr lang="en-US" sz="1800">
                <a:solidFill>
                  <a:schemeClr val="dk1"/>
                </a:solidFill>
                <a:latin typeface="Calibri"/>
                <a:ea typeface="Calibri"/>
                <a:cs typeface="Calibri"/>
                <a:sym typeface="Calibri"/>
              </a:rPr>
              <a:t>winsorization</a:t>
            </a:r>
            <a:r>
              <a:rPr b="0" i="0" lang="en-US" sz="1800">
                <a:solidFill>
                  <a:srgbClr val="111111"/>
                </a:solidFill>
                <a:latin typeface="Arial"/>
                <a:ea typeface="Arial"/>
                <a:cs typeface="Arial"/>
                <a:sym typeface="Arial"/>
              </a:rPr>
              <a:t>, extreme values are replaced with values closer to the rest of the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496824" y="437966"/>
            <a:ext cx="4560584" cy="7636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b="1" lang="en-US"/>
              <a:t>Modeling</a:t>
            </a:r>
            <a:endParaRPr/>
          </a:p>
        </p:txBody>
      </p:sp>
      <p:grpSp>
        <p:nvGrpSpPr>
          <p:cNvPr id="281" name="Google Shape;281;p34"/>
          <p:cNvGrpSpPr/>
          <p:nvPr/>
        </p:nvGrpSpPr>
        <p:grpSpPr>
          <a:xfrm>
            <a:off x="-1" y="483038"/>
            <a:ext cx="355196" cy="673460"/>
            <a:chOff x="0" y="823811"/>
            <a:chExt cx="355196" cy="673460"/>
          </a:xfrm>
        </p:grpSpPr>
        <p:sp>
          <p:nvSpPr>
            <p:cNvPr id="282" name="Google Shape;282;p34"/>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Google Shape;283;p34"/>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84" name="Google Shape;284;p34"/>
          <p:cNvSpPr/>
          <p:nvPr/>
        </p:nvSpPr>
        <p:spPr>
          <a:xfrm>
            <a:off x="2226618" y="1947333"/>
            <a:ext cx="2255773" cy="2944540"/>
          </a:xfrm>
          <a:prstGeom prst="rect">
            <a:avLst/>
          </a:prstGeom>
          <a:solidFill>
            <a:srgbClr val="C7D5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 name="Google Shape;285;p34"/>
          <p:cNvSpPr/>
          <p:nvPr/>
        </p:nvSpPr>
        <p:spPr>
          <a:xfrm>
            <a:off x="4901173" y="1947333"/>
            <a:ext cx="2255773" cy="2944540"/>
          </a:xfrm>
          <a:prstGeom prst="rect">
            <a:avLst/>
          </a:prstGeom>
          <a:solidFill>
            <a:srgbClr val="C7D5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6" name="Google Shape;286;p34"/>
          <p:cNvSpPr/>
          <p:nvPr/>
        </p:nvSpPr>
        <p:spPr>
          <a:xfrm>
            <a:off x="7593887" y="1947333"/>
            <a:ext cx="2255773" cy="2944540"/>
          </a:xfrm>
          <a:prstGeom prst="rect">
            <a:avLst/>
          </a:prstGeom>
          <a:solidFill>
            <a:srgbClr val="C7D5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Bullseye" id="287" name="Google Shape;287;p34"/>
          <p:cNvPicPr preferRelativeResize="0"/>
          <p:nvPr/>
        </p:nvPicPr>
        <p:blipFill rotWithShape="1">
          <a:blip r:embed="rId3">
            <a:alphaModFix/>
          </a:blip>
          <a:srcRect b="0" l="0" r="0" t="0"/>
          <a:stretch/>
        </p:blipFill>
        <p:spPr>
          <a:xfrm>
            <a:off x="2836167" y="2088699"/>
            <a:ext cx="914400" cy="914400"/>
          </a:xfrm>
          <a:prstGeom prst="rect">
            <a:avLst/>
          </a:prstGeom>
          <a:noFill/>
          <a:ln>
            <a:noFill/>
          </a:ln>
        </p:spPr>
      </p:pic>
      <p:pic>
        <p:nvPicPr>
          <p:cNvPr descr="Research" id="288" name="Google Shape;288;p34"/>
          <p:cNvPicPr preferRelativeResize="0"/>
          <p:nvPr/>
        </p:nvPicPr>
        <p:blipFill rotWithShape="1">
          <a:blip r:embed="rId4">
            <a:alphaModFix/>
          </a:blip>
          <a:srcRect b="0" l="0" r="0" t="0"/>
          <a:stretch/>
        </p:blipFill>
        <p:spPr>
          <a:xfrm>
            <a:off x="8328620" y="2088699"/>
            <a:ext cx="914400" cy="914400"/>
          </a:xfrm>
          <a:prstGeom prst="rect">
            <a:avLst/>
          </a:prstGeom>
          <a:noFill/>
          <a:ln>
            <a:noFill/>
          </a:ln>
        </p:spPr>
      </p:pic>
      <p:pic>
        <p:nvPicPr>
          <p:cNvPr descr="Bar chart" id="289" name="Google Shape;289;p34"/>
          <p:cNvPicPr preferRelativeResize="0"/>
          <p:nvPr/>
        </p:nvPicPr>
        <p:blipFill rotWithShape="1">
          <a:blip r:embed="rId5">
            <a:alphaModFix/>
          </a:blip>
          <a:srcRect b="0" l="0" r="0" t="0"/>
          <a:stretch/>
        </p:blipFill>
        <p:spPr>
          <a:xfrm>
            <a:off x="5571859" y="2070719"/>
            <a:ext cx="914400" cy="914400"/>
          </a:xfrm>
          <a:prstGeom prst="rect">
            <a:avLst/>
          </a:prstGeom>
          <a:noFill/>
          <a:ln>
            <a:noFill/>
          </a:ln>
        </p:spPr>
      </p:pic>
      <p:sp>
        <p:nvSpPr>
          <p:cNvPr id="290" name="Google Shape;290;p34"/>
          <p:cNvSpPr txBox="1"/>
          <p:nvPr/>
        </p:nvSpPr>
        <p:spPr>
          <a:xfrm>
            <a:off x="2301744" y="3146013"/>
            <a:ext cx="2105520" cy="1138624"/>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00000"/>
              </a:buClr>
              <a:buSzPct val="191387"/>
              <a:buFont typeface="Calibri"/>
              <a:buNone/>
            </a:pPr>
            <a:r>
              <a:rPr b="1" i="0" lang="en-US" sz="4200" u="none" cap="none" strike="noStrike">
                <a:solidFill>
                  <a:srgbClr val="000000"/>
                </a:solidFill>
                <a:latin typeface="Calibri"/>
                <a:ea typeface="Calibri"/>
                <a:cs typeface="Calibri"/>
                <a:sym typeface="Calibri"/>
              </a:rPr>
              <a:t>DATA SPLITTING</a:t>
            </a:r>
            <a:endParaRPr b="0" i="0" sz="13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ct val="191387"/>
              <a:buFont typeface="Calibri"/>
              <a:buNone/>
            </a:pPr>
            <a:br>
              <a:rPr b="0" i="0" lang="en-US" sz="4400" u="none" cap="none" strike="noStrike">
                <a:solidFill>
                  <a:srgbClr val="000000"/>
                </a:solidFill>
                <a:latin typeface="Calibri"/>
                <a:ea typeface="Calibri"/>
                <a:cs typeface="Calibri"/>
                <a:sym typeface="Calibri"/>
              </a:rPr>
            </a:br>
            <a:r>
              <a:rPr b="0" i="0" lang="en-US" sz="4400" u="none" cap="none" strike="noStrike">
                <a:solidFill>
                  <a:srgbClr val="000000"/>
                </a:solidFill>
                <a:latin typeface="Calibri"/>
                <a:ea typeface="Calibri"/>
                <a:cs typeface="Calibri"/>
                <a:sym typeface="Calibri"/>
              </a:rPr>
              <a:t>- </a:t>
            </a:r>
            <a:r>
              <a:rPr b="0" i="0" lang="en-US" sz="3800" u="none" cap="none" strike="noStrike">
                <a:solidFill>
                  <a:srgbClr val="000000"/>
                </a:solidFill>
                <a:latin typeface="Calibri"/>
                <a:ea typeface="Calibri"/>
                <a:cs typeface="Calibri"/>
                <a:sym typeface="Calibri"/>
              </a:rPr>
              <a:t>Training set: 80%</a:t>
            </a:r>
            <a:br>
              <a:rPr b="0" i="0" lang="en-US" sz="3800" u="none" cap="none" strike="noStrike">
                <a:solidFill>
                  <a:srgbClr val="000000"/>
                </a:solidFill>
                <a:latin typeface="Calibri"/>
                <a:ea typeface="Calibri"/>
                <a:cs typeface="Calibri"/>
                <a:sym typeface="Calibri"/>
              </a:rPr>
            </a:br>
            <a:r>
              <a:rPr b="0" i="0" lang="en-US" sz="3800" u="none" cap="none" strike="noStrike">
                <a:solidFill>
                  <a:srgbClr val="000000"/>
                </a:solidFill>
                <a:latin typeface="Calibri"/>
                <a:ea typeface="Calibri"/>
                <a:cs typeface="Calibri"/>
                <a:sym typeface="Calibri"/>
              </a:rPr>
              <a:t>- Test set: 20%</a:t>
            </a:r>
            <a:endParaRPr b="0" i="0" sz="1400" u="none" cap="none" strike="noStrike">
              <a:solidFill>
                <a:srgbClr val="000000"/>
              </a:solidFill>
              <a:latin typeface="Arial"/>
              <a:ea typeface="Arial"/>
              <a:cs typeface="Arial"/>
              <a:sym typeface="Arial"/>
            </a:endParaRPr>
          </a:p>
        </p:txBody>
      </p:sp>
      <p:sp>
        <p:nvSpPr>
          <p:cNvPr id="291" name="Google Shape;291;p34"/>
          <p:cNvSpPr txBox="1"/>
          <p:nvPr/>
        </p:nvSpPr>
        <p:spPr>
          <a:xfrm>
            <a:off x="4915314" y="3156709"/>
            <a:ext cx="2241632" cy="1596758"/>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90476"/>
              <a:buFont typeface="Calibri"/>
              <a:buNone/>
            </a:pPr>
            <a:r>
              <a:rPr b="1" i="0" lang="en-US" sz="2400" u="none" cap="none" strike="noStrike">
                <a:solidFill>
                  <a:srgbClr val="000000"/>
                </a:solidFill>
                <a:latin typeface="Calibri"/>
                <a:ea typeface="Calibri"/>
                <a:cs typeface="Calibri"/>
                <a:sym typeface="Calibri"/>
              </a:rPr>
              <a:t>MODEL TRAINING</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ct val="219778"/>
              <a:buFont typeface="Calibri"/>
              <a:buNone/>
            </a:pPr>
            <a:r>
              <a:rPr b="0" i="0" lang="en-US" sz="2600" u="none" cap="none" strike="noStrike">
                <a:solidFill>
                  <a:srgbClr val="000000"/>
                </a:solidFill>
                <a:latin typeface="Calibri"/>
                <a:ea typeface="Calibri"/>
                <a:cs typeface="Calibri"/>
                <a:sym typeface="Calibri"/>
              </a:rPr>
              <a:t> </a:t>
            </a:r>
            <a:endParaRPr/>
          </a:p>
          <a:p>
            <a:pPr indent="0" lvl="0" marL="0" marR="0" rtl="0" algn="l">
              <a:lnSpc>
                <a:spcPct val="90000"/>
              </a:lnSpc>
              <a:spcBef>
                <a:spcPts val="0"/>
              </a:spcBef>
              <a:spcAft>
                <a:spcPts val="0"/>
              </a:spcAft>
              <a:buClr>
                <a:srgbClr val="000000"/>
              </a:buClr>
              <a:buSzPct val="219778"/>
              <a:buFont typeface="Calibri"/>
              <a:buNone/>
            </a:pPr>
            <a:r>
              <a:rPr b="0" i="0" lang="en-US" sz="2600" u="none" cap="none" strike="noStrike">
                <a:solidFill>
                  <a:srgbClr val="000000"/>
                </a:solidFill>
                <a:latin typeface="Calibri"/>
                <a:ea typeface="Calibri"/>
                <a:cs typeface="Calibri"/>
                <a:sym typeface="Calibri"/>
              </a:rPr>
              <a:t>PCA +Linear Regression</a:t>
            </a:r>
            <a:endParaRPr/>
          </a:p>
          <a:p>
            <a:pPr indent="0" lvl="0" marL="0" marR="0" rtl="0" algn="l">
              <a:lnSpc>
                <a:spcPct val="90000"/>
              </a:lnSpc>
              <a:spcBef>
                <a:spcPts val="0"/>
              </a:spcBef>
              <a:spcAft>
                <a:spcPts val="0"/>
              </a:spcAft>
              <a:buClr>
                <a:srgbClr val="000000"/>
              </a:buClr>
              <a:buSzPct val="219778"/>
              <a:buFont typeface="Calibri"/>
              <a:buNone/>
            </a:pPr>
            <a:r>
              <a:rPr lang="en-US" sz="2600">
                <a:solidFill>
                  <a:srgbClr val="000000"/>
                </a:solidFill>
                <a:latin typeface="Calibri"/>
                <a:ea typeface="Calibri"/>
                <a:cs typeface="Calibri"/>
                <a:sym typeface="Calibri"/>
              </a:rPr>
              <a:t>Ridge Regression</a:t>
            </a:r>
            <a:endParaRPr/>
          </a:p>
          <a:p>
            <a:pPr indent="0" lvl="0" marL="0" marR="0" rtl="0" algn="l">
              <a:lnSpc>
                <a:spcPct val="90000"/>
              </a:lnSpc>
              <a:spcBef>
                <a:spcPts val="0"/>
              </a:spcBef>
              <a:spcAft>
                <a:spcPts val="0"/>
              </a:spcAft>
              <a:buClr>
                <a:srgbClr val="000000"/>
              </a:buClr>
              <a:buSzPct val="219778"/>
              <a:buFont typeface="Calibri"/>
              <a:buNone/>
            </a:pPr>
            <a:r>
              <a:rPr b="0" i="0" lang="en-US" sz="2600" u="none" cap="none" strike="noStrike">
                <a:solidFill>
                  <a:srgbClr val="000000"/>
                </a:solidFill>
                <a:latin typeface="Calibri"/>
                <a:ea typeface="Calibri"/>
                <a:cs typeface="Calibri"/>
                <a:sym typeface="Calibri"/>
              </a:rPr>
              <a:t>Lasso Regression</a:t>
            </a:r>
            <a:endParaRPr b="0" i="0" sz="2600" u="none" cap="none" strike="noStrike">
              <a:solidFill>
                <a:srgbClr val="000000"/>
              </a:solidFill>
              <a:latin typeface="Calibri"/>
              <a:ea typeface="Calibri"/>
              <a:cs typeface="Calibri"/>
              <a:sym typeface="Calibri"/>
            </a:endParaRPr>
          </a:p>
        </p:txBody>
      </p:sp>
      <p:sp>
        <p:nvSpPr>
          <p:cNvPr id="292" name="Google Shape;292;p34"/>
          <p:cNvSpPr txBox="1"/>
          <p:nvPr/>
        </p:nvSpPr>
        <p:spPr>
          <a:xfrm>
            <a:off x="7595667" y="3034387"/>
            <a:ext cx="2255772" cy="1586774"/>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00000"/>
              </a:buClr>
              <a:buSzPct val="189349"/>
              <a:buFont typeface="Calibri"/>
              <a:buNone/>
            </a:pPr>
            <a:r>
              <a:rPr b="1" i="0" lang="en-US" sz="2200" u="none" cap="none" strike="noStrike">
                <a:solidFill>
                  <a:srgbClr val="000000"/>
                </a:solidFill>
                <a:latin typeface="Calibri"/>
                <a:ea typeface="Calibri"/>
                <a:cs typeface="Calibri"/>
                <a:sym typeface="Calibri"/>
              </a:rPr>
              <a:t>MODEL EVALUATION</a:t>
            </a:r>
            <a:endParaRPr b="0" i="0" sz="2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ct val="279720"/>
              <a:buFont typeface="Calibri"/>
              <a:buNone/>
            </a:pPr>
            <a:br>
              <a:rPr b="0" i="0" lang="en-US" sz="4300" u="none" cap="none" strike="noStrike">
                <a:solidFill>
                  <a:srgbClr val="000000"/>
                </a:solidFill>
                <a:latin typeface="Calibri"/>
                <a:ea typeface="Calibri"/>
                <a:cs typeface="Calibri"/>
                <a:sym typeface="Calibri"/>
              </a:rPr>
            </a:br>
            <a:r>
              <a:rPr lang="en-US" sz="2200">
                <a:solidFill>
                  <a:srgbClr val="000000"/>
                </a:solidFill>
                <a:latin typeface="Calibri"/>
                <a:ea typeface="Calibri"/>
                <a:cs typeface="Calibri"/>
                <a:sym typeface="Calibri"/>
              </a:rPr>
              <a:t>R^2, MAE, MSE, </a:t>
            </a:r>
            <a:r>
              <a:rPr b="0" i="0" lang="en-US" sz="2200" u="none" cap="none" strike="noStrike">
                <a:solidFill>
                  <a:srgbClr val="000000"/>
                </a:solidFill>
                <a:latin typeface="Calibri"/>
                <a:ea typeface="Calibri"/>
                <a:cs typeface="Calibri"/>
                <a:sym typeface="Calibri"/>
              </a:rPr>
              <a:t>RMSE</a:t>
            </a:r>
            <a:endParaRPr b="0" i="0" sz="1300" u="none" cap="none" strike="noStrike">
              <a:solidFill>
                <a:srgbClr val="000000"/>
              </a:solidFill>
              <a:latin typeface="Arial"/>
              <a:ea typeface="Arial"/>
              <a:cs typeface="Arial"/>
              <a:sym typeface="Arial"/>
            </a:endParaRPr>
          </a:p>
        </p:txBody>
      </p:sp>
      <p:sp>
        <p:nvSpPr>
          <p:cNvPr id="293" name="Google Shape;293;p34"/>
          <p:cNvSpPr/>
          <p:nvPr/>
        </p:nvSpPr>
        <p:spPr>
          <a:xfrm flipH="1" rot="-8100000">
            <a:off x="-964439" y="5591066"/>
            <a:ext cx="2982940" cy="1481975"/>
          </a:xfrm>
          <a:prstGeom prst="triangle">
            <a:avLst>
              <a:gd fmla="val 50000" name="adj"/>
            </a:avLst>
          </a:prstGeom>
          <a:solidFill>
            <a:schemeClr val="accent1">
              <a:alpha val="2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p34"/>
          <p:cNvSpPr/>
          <p:nvPr/>
        </p:nvSpPr>
        <p:spPr>
          <a:xfrm flipH="1" rot="-2700000">
            <a:off x="306432" y="5273670"/>
            <a:ext cx="841505" cy="841505"/>
          </a:xfrm>
          <a:prstGeom prst="rect">
            <a:avLst/>
          </a:prstGeom>
          <a:solidFill>
            <a:schemeClr val="accent1">
              <a:alpha val="2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PCA for Dimensionality Reduction</a:t>
            </a:r>
            <a:endParaRPr/>
          </a:p>
        </p:txBody>
      </p:sp>
      <p:pic>
        <p:nvPicPr>
          <p:cNvPr id="300" name="Google Shape;300;p35"/>
          <p:cNvPicPr preferRelativeResize="0"/>
          <p:nvPr/>
        </p:nvPicPr>
        <p:blipFill rotWithShape="1">
          <a:blip r:embed="rId3">
            <a:alphaModFix/>
          </a:blip>
          <a:srcRect b="0" l="0" r="0" t="0"/>
          <a:stretch/>
        </p:blipFill>
        <p:spPr>
          <a:xfrm>
            <a:off x="175728" y="1535197"/>
            <a:ext cx="7879763" cy="1082134"/>
          </a:xfrm>
          <a:prstGeom prst="rect">
            <a:avLst/>
          </a:prstGeom>
          <a:noFill/>
          <a:ln>
            <a:noFill/>
          </a:ln>
        </p:spPr>
      </p:pic>
      <p:pic>
        <p:nvPicPr>
          <p:cNvPr descr="A screenshot of a computer&#10;&#10;Description automatically generated" id="301" name="Google Shape;301;p35"/>
          <p:cNvPicPr preferRelativeResize="0"/>
          <p:nvPr/>
        </p:nvPicPr>
        <p:blipFill rotWithShape="1">
          <a:blip r:embed="rId4">
            <a:alphaModFix/>
          </a:blip>
          <a:srcRect b="0" l="0" r="0" t="0"/>
          <a:stretch/>
        </p:blipFill>
        <p:spPr>
          <a:xfrm>
            <a:off x="456725" y="3237224"/>
            <a:ext cx="6034627" cy="3620776"/>
          </a:xfrm>
          <a:prstGeom prst="rect">
            <a:avLst/>
          </a:prstGeom>
          <a:noFill/>
          <a:ln>
            <a:noFill/>
          </a:ln>
        </p:spPr>
      </p:pic>
      <p:sp>
        <p:nvSpPr>
          <p:cNvPr id="302" name="Google Shape;302;p35"/>
          <p:cNvSpPr/>
          <p:nvPr/>
        </p:nvSpPr>
        <p:spPr>
          <a:xfrm>
            <a:off x="8200103" y="1649650"/>
            <a:ext cx="2340074" cy="592105"/>
          </a:xfrm>
          <a:prstGeom prst="leftArrow">
            <a:avLst>
              <a:gd fmla="val 50000" name="adj1"/>
              <a:gd fmla="val 50000" name="adj2"/>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n_components =15</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5"/>
          <p:cNvSpPr txBox="1"/>
          <p:nvPr/>
        </p:nvSpPr>
        <p:spPr>
          <a:xfrm>
            <a:off x="245800" y="2961653"/>
            <a:ext cx="61746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2D Scatter Plot with PC1 and PC2</a:t>
            </a:r>
            <a:endParaRPr/>
          </a:p>
        </p:txBody>
      </p:sp>
      <p:sp>
        <p:nvSpPr>
          <p:cNvPr id="304" name="Google Shape;304;p35"/>
          <p:cNvSpPr txBox="1"/>
          <p:nvPr/>
        </p:nvSpPr>
        <p:spPr>
          <a:xfrm>
            <a:off x="7126356" y="4214194"/>
            <a:ext cx="4234069" cy="1200329"/>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Proportion of Variance diminishes after PC15. These 15 components explain upto 97% of the total cumulative variance in the data.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PCA with Linear Regression</a:t>
            </a:r>
            <a:endParaRPr/>
          </a:p>
        </p:txBody>
      </p:sp>
      <p:pic>
        <p:nvPicPr>
          <p:cNvPr id="310" name="Google Shape;310;p36"/>
          <p:cNvPicPr preferRelativeResize="0"/>
          <p:nvPr/>
        </p:nvPicPr>
        <p:blipFill rotWithShape="1">
          <a:blip r:embed="rId3">
            <a:alphaModFix/>
          </a:blip>
          <a:srcRect b="0" l="0" r="0" t="0"/>
          <a:stretch/>
        </p:blipFill>
        <p:spPr>
          <a:xfrm>
            <a:off x="333067" y="2398994"/>
            <a:ext cx="4786097" cy="3898217"/>
          </a:xfrm>
          <a:prstGeom prst="rect">
            <a:avLst/>
          </a:prstGeom>
          <a:noFill/>
          <a:ln>
            <a:noFill/>
          </a:ln>
        </p:spPr>
      </p:pic>
      <p:pic>
        <p:nvPicPr>
          <p:cNvPr id="311" name="Google Shape;311;p36"/>
          <p:cNvPicPr preferRelativeResize="0"/>
          <p:nvPr/>
        </p:nvPicPr>
        <p:blipFill rotWithShape="1">
          <a:blip r:embed="rId4">
            <a:alphaModFix/>
          </a:blip>
          <a:srcRect b="0" l="0" r="0" t="0"/>
          <a:stretch/>
        </p:blipFill>
        <p:spPr>
          <a:xfrm>
            <a:off x="6522229" y="2398994"/>
            <a:ext cx="4786097" cy="3711831"/>
          </a:xfrm>
          <a:prstGeom prst="rect">
            <a:avLst/>
          </a:prstGeom>
          <a:noFill/>
          <a:ln>
            <a:noFill/>
          </a:ln>
        </p:spPr>
      </p:pic>
      <p:sp>
        <p:nvSpPr>
          <p:cNvPr id="312" name="Google Shape;312;p36"/>
          <p:cNvSpPr txBox="1"/>
          <p:nvPr/>
        </p:nvSpPr>
        <p:spPr>
          <a:xfrm>
            <a:off x="4601498" y="1514167"/>
            <a:ext cx="2812025" cy="461665"/>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R squared = 84.10 %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5"/>
          <p:cNvSpPr txBox="1"/>
          <p:nvPr>
            <p:ph type="title"/>
          </p:nvPr>
        </p:nvSpPr>
        <p:spPr>
          <a:xfrm>
            <a:off x="5330952" y="1078992"/>
            <a:ext cx="6272784" cy="15361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None/>
            </a:pPr>
            <a:r>
              <a:rPr lang="en-US" sz="5200">
                <a:solidFill>
                  <a:schemeClr val="dk1"/>
                </a:solidFill>
                <a:latin typeface="Calibri"/>
                <a:ea typeface="Calibri"/>
                <a:cs typeface="Calibri"/>
                <a:sym typeface="Calibri"/>
              </a:rPr>
              <a:t>AGENDA	</a:t>
            </a:r>
            <a:endParaRPr/>
          </a:p>
        </p:txBody>
      </p:sp>
      <p:pic>
        <p:nvPicPr>
          <p:cNvPr descr="A large round room with many tables and chairs&#10;&#10;Description automatically generated" id="135" name="Google Shape;135;p5"/>
          <p:cNvPicPr preferRelativeResize="0"/>
          <p:nvPr>
            <p:ph idx="2" type="pic"/>
          </p:nvPr>
        </p:nvPicPr>
        <p:blipFill rotWithShape="1">
          <a:blip r:embed="rId3">
            <a:alphaModFix/>
          </a:blip>
          <a:srcRect b="2" l="8083" r="2" t="0"/>
          <a:stretch/>
        </p:blipFill>
        <p:spPr>
          <a:xfrm>
            <a:off x="-6" y="21"/>
            <a:ext cx="4711516" cy="2934566"/>
          </a:xfrm>
          <a:prstGeom prst="rect">
            <a:avLst/>
          </a:prstGeom>
          <a:solidFill>
            <a:schemeClr val="accent2"/>
          </a:solidFill>
          <a:ln>
            <a:noFill/>
          </a:ln>
        </p:spPr>
      </p:pic>
      <p:sp>
        <p:nvSpPr>
          <p:cNvPr id="136" name="Google Shape;136;p5"/>
          <p:cNvSpPr/>
          <p:nvPr/>
        </p:nvSpPr>
        <p:spPr>
          <a:xfrm rot="5400000">
            <a:off x="5570840" y="361188"/>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7" name="Google Shape;137;p5"/>
          <p:cNvSpPr/>
          <p:nvPr/>
        </p:nvSpPr>
        <p:spPr>
          <a:xfrm>
            <a:off x="5330952" y="2935541"/>
            <a:ext cx="621792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Background Graphic with lights" id="138" name="Google Shape;138;p5"/>
          <p:cNvPicPr preferRelativeResize="0"/>
          <p:nvPr>
            <p:ph idx="3" type="pic"/>
          </p:nvPr>
        </p:nvPicPr>
        <p:blipFill rotWithShape="1">
          <a:blip r:embed="rId4">
            <a:alphaModFix/>
          </a:blip>
          <a:srcRect b="8027" l="0" r="0" t="31937"/>
          <a:stretch/>
        </p:blipFill>
        <p:spPr>
          <a:xfrm>
            <a:off x="26" y="3172569"/>
            <a:ext cx="4711515" cy="3685430"/>
          </a:xfrm>
          <a:prstGeom prst="rect">
            <a:avLst/>
          </a:prstGeom>
          <a:solidFill>
            <a:schemeClr val="accent2"/>
          </a:solidFill>
          <a:ln>
            <a:noFill/>
          </a:ln>
        </p:spPr>
      </p:pic>
      <p:sp>
        <p:nvSpPr>
          <p:cNvPr id="139" name="Google Shape;139;p5"/>
          <p:cNvSpPr txBox="1"/>
          <p:nvPr>
            <p:ph idx="1" type="body"/>
          </p:nvPr>
        </p:nvSpPr>
        <p:spPr>
          <a:xfrm>
            <a:off x="5330952" y="3355848"/>
            <a:ext cx="6272784" cy="282549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920"/>
              <a:buFont typeface="Arial"/>
              <a:buChar char="•"/>
            </a:pPr>
            <a:r>
              <a:rPr lang="en-US" sz="2200"/>
              <a:t>Business Question</a:t>
            </a:r>
            <a:endParaRPr/>
          </a:p>
          <a:p>
            <a:pPr indent="-228600" lvl="0" marL="228600" rtl="0" algn="l">
              <a:lnSpc>
                <a:spcPct val="90000"/>
              </a:lnSpc>
              <a:spcBef>
                <a:spcPts val="1000"/>
              </a:spcBef>
              <a:spcAft>
                <a:spcPts val="0"/>
              </a:spcAft>
              <a:buClr>
                <a:schemeClr val="dk2"/>
              </a:buClr>
              <a:buSzPts val="1920"/>
              <a:buFont typeface="Arial"/>
              <a:buChar char="•"/>
            </a:pPr>
            <a:r>
              <a:rPr lang="en-US" sz="2200"/>
              <a:t>Exploratory Data Analysis (EDA)</a:t>
            </a:r>
            <a:endParaRPr/>
          </a:p>
          <a:p>
            <a:pPr indent="-228600" lvl="0" marL="228600" rtl="0" algn="l">
              <a:lnSpc>
                <a:spcPct val="90000"/>
              </a:lnSpc>
              <a:spcBef>
                <a:spcPts val="1000"/>
              </a:spcBef>
              <a:spcAft>
                <a:spcPts val="0"/>
              </a:spcAft>
              <a:buClr>
                <a:schemeClr val="dk2"/>
              </a:buClr>
              <a:buSzPts val="1920"/>
              <a:buFont typeface="Arial"/>
              <a:buChar char="•"/>
            </a:pPr>
            <a:r>
              <a:rPr lang="en-US" sz="2200"/>
              <a:t>Principal Component Analysis (PCA)</a:t>
            </a:r>
            <a:endParaRPr/>
          </a:p>
          <a:p>
            <a:pPr indent="-228600" lvl="0" marL="228600" rtl="0" algn="l">
              <a:lnSpc>
                <a:spcPct val="90000"/>
              </a:lnSpc>
              <a:spcBef>
                <a:spcPts val="1000"/>
              </a:spcBef>
              <a:spcAft>
                <a:spcPts val="0"/>
              </a:spcAft>
              <a:buClr>
                <a:schemeClr val="dk2"/>
              </a:buClr>
              <a:buSzPts val="1920"/>
              <a:buFont typeface="Arial"/>
              <a:buChar char="•"/>
            </a:pPr>
            <a:r>
              <a:rPr lang="en-US" sz="2200"/>
              <a:t>Regression Methods</a:t>
            </a:r>
            <a:endParaRPr/>
          </a:p>
          <a:p>
            <a:pPr indent="-228600" lvl="0" marL="228600" rtl="0" algn="l">
              <a:lnSpc>
                <a:spcPct val="90000"/>
              </a:lnSpc>
              <a:spcBef>
                <a:spcPts val="1000"/>
              </a:spcBef>
              <a:spcAft>
                <a:spcPts val="0"/>
              </a:spcAft>
              <a:buClr>
                <a:schemeClr val="dk2"/>
              </a:buClr>
              <a:buSzPts val="1920"/>
              <a:buFont typeface="Arial"/>
              <a:buChar char="•"/>
            </a:pPr>
            <a:r>
              <a:rPr lang="en-US" sz="2200"/>
              <a:t>Performance Discussion</a:t>
            </a:r>
            <a:endParaRPr/>
          </a:p>
        </p:txBody>
      </p:sp>
      <p:sp>
        <p:nvSpPr>
          <p:cNvPr id="140" name="Google Shape;140;p5"/>
          <p:cNvSpPr txBox="1"/>
          <p:nvPr>
            <p:ph idx="12" type="sldNum"/>
          </p:nvPr>
        </p:nvSpPr>
        <p:spPr>
          <a:xfrm>
            <a:off x="10323576" y="6356350"/>
            <a:ext cx="128016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600"/>
              </a:spcAft>
              <a:buClr>
                <a:srgbClr val="7F7F7F"/>
              </a:buClr>
              <a:buSzPts val="1200"/>
              <a:buFont typeface="Calibri"/>
              <a:buNone/>
            </a:pPr>
            <a:fld id="{00000000-1234-1234-1234-123412341234}" type="slidenum">
              <a:rPr lang="en-US">
                <a:solidFill>
                  <a:srgbClr val="7F7F7F"/>
                </a:solidFill>
              </a:rPr>
              <a:t>‹#›</a:t>
            </a:fld>
            <a:endParaRPr>
              <a:solidFill>
                <a:srgbClr val="7F7F7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Lasso Regression</a:t>
            </a:r>
            <a:endParaRPr sz="3200">
              <a:solidFill>
                <a:schemeClr val="lt1"/>
              </a:solidFill>
              <a:latin typeface="Calibri"/>
              <a:ea typeface="Calibri"/>
              <a:cs typeface="Calibri"/>
              <a:sym typeface="Calibri"/>
            </a:endParaRPr>
          </a:p>
        </p:txBody>
      </p:sp>
      <p:sp>
        <p:nvSpPr>
          <p:cNvPr id="318" name="Google Shape;318;p37"/>
          <p:cNvSpPr txBox="1"/>
          <p:nvPr/>
        </p:nvSpPr>
        <p:spPr>
          <a:xfrm>
            <a:off x="4601498" y="1514167"/>
            <a:ext cx="2812025" cy="461665"/>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R squared = 80.81 %</a:t>
            </a:r>
            <a:endParaRPr/>
          </a:p>
        </p:txBody>
      </p:sp>
      <p:pic>
        <p:nvPicPr>
          <p:cNvPr id="319" name="Google Shape;319;p37"/>
          <p:cNvPicPr preferRelativeResize="0"/>
          <p:nvPr/>
        </p:nvPicPr>
        <p:blipFill rotWithShape="1">
          <a:blip r:embed="rId3">
            <a:alphaModFix/>
          </a:blip>
          <a:srcRect b="0" l="0" r="0" t="0"/>
          <a:stretch/>
        </p:blipFill>
        <p:spPr>
          <a:xfrm>
            <a:off x="0" y="2058819"/>
            <a:ext cx="4819343" cy="3925295"/>
          </a:xfrm>
          <a:prstGeom prst="rect">
            <a:avLst/>
          </a:prstGeom>
          <a:noFill/>
          <a:ln>
            <a:noFill/>
          </a:ln>
        </p:spPr>
      </p:pic>
      <p:pic>
        <p:nvPicPr>
          <p:cNvPr id="320" name="Google Shape;320;p37"/>
          <p:cNvPicPr preferRelativeResize="0"/>
          <p:nvPr/>
        </p:nvPicPr>
        <p:blipFill rotWithShape="1">
          <a:blip r:embed="rId4">
            <a:alphaModFix/>
          </a:blip>
          <a:srcRect b="0" l="0" r="0" t="0"/>
          <a:stretch/>
        </p:blipFill>
        <p:spPr>
          <a:xfrm>
            <a:off x="6493899" y="2324291"/>
            <a:ext cx="4885145" cy="37323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Ridge Regression</a:t>
            </a:r>
            <a:endParaRPr sz="3200">
              <a:solidFill>
                <a:schemeClr val="lt1"/>
              </a:solidFill>
              <a:latin typeface="Calibri"/>
              <a:ea typeface="Calibri"/>
              <a:cs typeface="Calibri"/>
              <a:sym typeface="Calibri"/>
            </a:endParaRPr>
          </a:p>
        </p:txBody>
      </p:sp>
      <p:sp>
        <p:nvSpPr>
          <p:cNvPr id="326" name="Google Shape;326;p38"/>
          <p:cNvSpPr txBox="1"/>
          <p:nvPr/>
        </p:nvSpPr>
        <p:spPr>
          <a:xfrm>
            <a:off x="4601498" y="1514167"/>
            <a:ext cx="2812025" cy="461665"/>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R squared = 84.52 %</a:t>
            </a:r>
            <a:endParaRPr/>
          </a:p>
        </p:txBody>
      </p:sp>
      <p:pic>
        <p:nvPicPr>
          <p:cNvPr id="327" name="Google Shape;327;p38"/>
          <p:cNvPicPr preferRelativeResize="0"/>
          <p:nvPr/>
        </p:nvPicPr>
        <p:blipFill rotWithShape="1">
          <a:blip r:embed="rId3">
            <a:alphaModFix/>
          </a:blip>
          <a:srcRect b="0" l="0" r="0" t="0"/>
          <a:stretch/>
        </p:blipFill>
        <p:spPr>
          <a:xfrm>
            <a:off x="106618" y="2492017"/>
            <a:ext cx="4702496" cy="3830125"/>
          </a:xfrm>
          <a:prstGeom prst="rect">
            <a:avLst/>
          </a:prstGeom>
          <a:noFill/>
          <a:ln>
            <a:noFill/>
          </a:ln>
        </p:spPr>
      </p:pic>
      <p:pic>
        <p:nvPicPr>
          <p:cNvPr id="328" name="Google Shape;328;p38"/>
          <p:cNvPicPr preferRelativeResize="0"/>
          <p:nvPr/>
        </p:nvPicPr>
        <p:blipFill rotWithShape="1">
          <a:blip r:embed="rId4">
            <a:alphaModFix/>
          </a:blip>
          <a:srcRect b="0" l="0" r="0" t="0"/>
          <a:stretch/>
        </p:blipFill>
        <p:spPr>
          <a:xfrm>
            <a:off x="6700073" y="2446925"/>
            <a:ext cx="5188891" cy="39679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Model Comparison</a:t>
            </a:r>
            <a:endParaRPr/>
          </a:p>
        </p:txBody>
      </p:sp>
      <p:sp>
        <p:nvSpPr>
          <p:cNvPr id="334" name="Google Shape;334;p39"/>
          <p:cNvSpPr txBox="1"/>
          <p:nvPr/>
        </p:nvSpPr>
        <p:spPr>
          <a:xfrm>
            <a:off x="450" y="1442279"/>
            <a:ext cx="3449826" cy="1015663"/>
          </a:xfrm>
          <a:prstGeom prst="rect">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Best Model -- Ridge Regression   R squared = 84.52 %</a:t>
            </a:r>
            <a:endParaRPr/>
          </a:p>
        </p:txBody>
      </p:sp>
      <p:pic>
        <p:nvPicPr>
          <p:cNvPr id="335" name="Google Shape;335;p39"/>
          <p:cNvPicPr preferRelativeResize="0"/>
          <p:nvPr/>
        </p:nvPicPr>
        <p:blipFill rotWithShape="1">
          <a:blip r:embed="rId3">
            <a:alphaModFix/>
          </a:blip>
          <a:srcRect b="0" l="0" r="0" t="0"/>
          <a:stretch/>
        </p:blipFill>
        <p:spPr>
          <a:xfrm>
            <a:off x="5398" y="2685232"/>
            <a:ext cx="5912836" cy="1945066"/>
          </a:xfrm>
          <a:prstGeom prst="rect">
            <a:avLst/>
          </a:prstGeom>
          <a:noFill/>
          <a:ln>
            <a:noFill/>
          </a:ln>
        </p:spPr>
      </p:pic>
      <p:sp>
        <p:nvSpPr>
          <p:cNvPr id="336" name="Google Shape;336;p39"/>
          <p:cNvSpPr txBox="1"/>
          <p:nvPr/>
        </p:nvSpPr>
        <p:spPr>
          <a:xfrm>
            <a:off x="5391" y="4911126"/>
            <a:ext cx="5552538" cy="1200329"/>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Ridge regression was able to select the accurate number of features required to explain the variability of the model in contrast to Lasso which reduced most of the variables to zero.</a:t>
            </a:r>
            <a:endParaRPr/>
          </a:p>
        </p:txBody>
      </p:sp>
      <p:pic>
        <p:nvPicPr>
          <p:cNvPr descr="A bar graph with different colored bars&#10;&#10;Description automatically generated" id="337" name="Google Shape;337;p39"/>
          <p:cNvPicPr preferRelativeResize="0"/>
          <p:nvPr/>
        </p:nvPicPr>
        <p:blipFill rotWithShape="1">
          <a:blip r:embed="rId4">
            <a:alphaModFix/>
          </a:blip>
          <a:srcRect b="0" l="0" r="0" t="0"/>
          <a:stretch/>
        </p:blipFill>
        <p:spPr>
          <a:xfrm>
            <a:off x="6724740" y="2154537"/>
            <a:ext cx="5370483" cy="26639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nvSpPr>
        <p:spPr>
          <a:xfrm>
            <a:off x="0" y="0"/>
            <a:ext cx="12192000" cy="10495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t/>
            </a:r>
            <a:endParaRPr b="1" sz="2800">
              <a:solidFill>
                <a:schemeClr val="lt1"/>
              </a:solidFill>
              <a:latin typeface="Calibri"/>
              <a:ea typeface="Calibri"/>
              <a:cs typeface="Calibri"/>
              <a:sym typeface="Calibri"/>
            </a:endParaRPr>
          </a:p>
          <a:p>
            <a:pPr indent="0" lvl="0" marL="0" marR="0" rtl="0" algn="just">
              <a:spcBef>
                <a:spcPts val="600"/>
              </a:spcBef>
              <a:spcAft>
                <a:spcPts val="0"/>
              </a:spcAft>
              <a:buNone/>
            </a:pPr>
            <a:r>
              <a:rPr lang="en-US" sz="3200">
                <a:solidFill>
                  <a:schemeClr val="lt1"/>
                </a:solidFill>
                <a:latin typeface="Calibri"/>
                <a:ea typeface="Calibri"/>
                <a:cs typeface="Calibri"/>
                <a:sym typeface="Calibri"/>
              </a:rPr>
              <a:t>Feature Importances with Ridge Regression</a:t>
            </a:r>
            <a:endParaRPr sz="3200">
              <a:solidFill>
                <a:schemeClr val="lt1"/>
              </a:solidFill>
              <a:latin typeface="Calibri"/>
              <a:ea typeface="Calibri"/>
              <a:cs typeface="Calibri"/>
              <a:sym typeface="Calibri"/>
            </a:endParaRPr>
          </a:p>
        </p:txBody>
      </p:sp>
      <p:pic>
        <p:nvPicPr>
          <p:cNvPr id="343" name="Google Shape;343;p40"/>
          <p:cNvPicPr preferRelativeResize="0"/>
          <p:nvPr/>
        </p:nvPicPr>
        <p:blipFill rotWithShape="1">
          <a:blip r:embed="rId3">
            <a:alphaModFix/>
          </a:blip>
          <a:srcRect b="0" l="0" r="0" t="0"/>
          <a:stretch/>
        </p:blipFill>
        <p:spPr>
          <a:xfrm>
            <a:off x="-3129" y="1990787"/>
            <a:ext cx="9116143" cy="3920345"/>
          </a:xfrm>
          <a:prstGeom prst="rect">
            <a:avLst/>
          </a:prstGeom>
          <a:noFill/>
          <a:ln>
            <a:noFill/>
          </a:ln>
        </p:spPr>
      </p:pic>
      <p:sp>
        <p:nvSpPr>
          <p:cNvPr id="344" name="Google Shape;344;p40"/>
          <p:cNvSpPr txBox="1"/>
          <p:nvPr/>
        </p:nvSpPr>
        <p:spPr>
          <a:xfrm>
            <a:off x="7790300" y="1843181"/>
            <a:ext cx="3093362" cy="338554"/>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Positive  effect on life expectancy</a:t>
            </a:r>
            <a:endParaRPr/>
          </a:p>
        </p:txBody>
      </p:sp>
      <p:sp>
        <p:nvSpPr>
          <p:cNvPr id="345" name="Google Shape;345;p40"/>
          <p:cNvSpPr txBox="1"/>
          <p:nvPr/>
        </p:nvSpPr>
        <p:spPr>
          <a:xfrm>
            <a:off x="3256" y="5624051"/>
            <a:ext cx="3523101" cy="369332"/>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Negative effect on life expectancy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90000"/>
              </a:lnSpc>
              <a:spcBef>
                <a:spcPts val="600"/>
              </a:spcBef>
              <a:spcAft>
                <a:spcPts val="0"/>
              </a:spcAft>
              <a:buNone/>
            </a:pPr>
            <a:r>
              <a:rPr b="1" lang="en-US" sz="2800">
                <a:solidFill>
                  <a:schemeClr val="lt1"/>
                </a:solidFill>
                <a:latin typeface="Calibri"/>
                <a:ea typeface="Calibri"/>
                <a:cs typeface="Calibri"/>
                <a:sym typeface="Calibri"/>
              </a:rPr>
              <a:t>Recommendations and Conclusion</a:t>
            </a:r>
            <a:endParaRPr/>
          </a:p>
        </p:txBody>
      </p:sp>
      <p:grpSp>
        <p:nvGrpSpPr>
          <p:cNvPr id="351" name="Google Shape;351;p41"/>
          <p:cNvGrpSpPr/>
          <p:nvPr/>
        </p:nvGrpSpPr>
        <p:grpSpPr>
          <a:xfrm>
            <a:off x="435913" y="2366080"/>
            <a:ext cx="5068498" cy="4028760"/>
            <a:chOff x="0" y="340305"/>
            <a:chExt cx="5068498" cy="4028760"/>
          </a:xfrm>
        </p:grpSpPr>
        <p:sp>
          <p:nvSpPr>
            <p:cNvPr id="352" name="Google Shape;352;p41"/>
            <p:cNvSpPr/>
            <p:nvPr/>
          </p:nvSpPr>
          <p:spPr>
            <a:xfrm>
              <a:off x="0" y="340305"/>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nvSpPr>
          <p:spPr>
            <a:xfrm>
              <a:off x="22246" y="362551"/>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Calibri"/>
                  <a:ea typeface="Calibri"/>
                  <a:cs typeface="Calibri"/>
                  <a:sym typeface="Calibri"/>
                </a:rPr>
                <a:t>HIV AIDS</a:t>
              </a:r>
              <a:endParaRPr/>
            </a:p>
          </p:txBody>
        </p:sp>
        <p:sp>
          <p:nvSpPr>
            <p:cNvPr id="354" name="Google Shape;354;p41"/>
            <p:cNvSpPr/>
            <p:nvPr/>
          </p:nvSpPr>
          <p:spPr>
            <a:xfrm>
              <a:off x="0" y="850740"/>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txBox="1"/>
            <p:nvPr/>
          </p:nvSpPr>
          <p:spPr>
            <a:xfrm>
              <a:off x="22246" y="872986"/>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Adult Mortality</a:t>
              </a:r>
              <a:endParaRPr/>
            </a:p>
          </p:txBody>
        </p:sp>
        <p:sp>
          <p:nvSpPr>
            <p:cNvPr id="356" name="Google Shape;356;p41"/>
            <p:cNvSpPr/>
            <p:nvPr/>
          </p:nvSpPr>
          <p:spPr>
            <a:xfrm>
              <a:off x="0" y="1361175"/>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txBox="1"/>
            <p:nvPr/>
          </p:nvSpPr>
          <p:spPr>
            <a:xfrm>
              <a:off x="22246" y="1383421"/>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Thinness of Children aged 5-9 years</a:t>
              </a:r>
              <a:endParaRPr/>
            </a:p>
          </p:txBody>
        </p:sp>
        <p:sp>
          <p:nvSpPr>
            <p:cNvPr id="358" name="Google Shape;358;p41"/>
            <p:cNvSpPr/>
            <p:nvPr/>
          </p:nvSpPr>
          <p:spPr>
            <a:xfrm>
              <a:off x="0" y="1871610"/>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txBox="1"/>
            <p:nvPr/>
          </p:nvSpPr>
          <p:spPr>
            <a:xfrm>
              <a:off x="22246" y="1893856"/>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Infant Deaths</a:t>
              </a:r>
              <a:endParaRPr/>
            </a:p>
          </p:txBody>
        </p:sp>
        <p:sp>
          <p:nvSpPr>
            <p:cNvPr id="360" name="Google Shape;360;p41"/>
            <p:cNvSpPr/>
            <p:nvPr/>
          </p:nvSpPr>
          <p:spPr>
            <a:xfrm>
              <a:off x="0" y="2382045"/>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txBox="1"/>
            <p:nvPr/>
          </p:nvSpPr>
          <p:spPr>
            <a:xfrm>
              <a:off x="22246" y="2404291"/>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Status of the country -- Developed vs Developing</a:t>
              </a:r>
              <a:endParaRPr/>
            </a:p>
          </p:txBody>
        </p:sp>
        <p:sp>
          <p:nvSpPr>
            <p:cNvPr id="362" name="Google Shape;362;p41"/>
            <p:cNvSpPr/>
            <p:nvPr/>
          </p:nvSpPr>
          <p:spPr>
            <a:xfrm>
              <a:off x="0" y="2892480"/>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txBox="1"/>
            <p:nvPr/>
          </p:nvSpPr>
          <p:spPr>
            <a:xfrm>
              <a:off x="22246" y="2914726"/>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Hepatitis B</a:t>
              </a:r>
              <a:endParaRPr/>
            </a:p>
          </p:txBody>
        </p:sp>
        <p:sp>
          <p:nvSpPr>
            <p:cNvPr id="364" name="Google Shape;364;p41"/>
            <p:cNvSpPr/>
            <p:nvPr/>
          </p:nvSpPr>
          <p:spPr>
            <a:xfrm>
              <a:off x="0" y="3402915"/>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txBox="1"/>
            <p:nvPr/>
          </p:nvSpPr>
          <p:spPr>
            <a:xfrm>
              <a:off x="22246" y="3425161"/>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Alcoholism</a:t>
              </a:r>
              <a:endParaRPr/>
            </a:p>
          </p:txBody>
        </p:sp>
        <p:sp>
          <p:nvSpPr>
            <p:cNvPr id="366" name="Google Shape;366;p41"/>
            <p:cNvSpPr/>
            <p:nvPr/>
          </p:nvSpPr>
          <p:spPr>
            <a:xfrm>
              <a:off x="0" y="3913350"/>
              <a:ext cx="5068498" cy="455715"/>
            </a:xfrm>
            <a:prstGeom prst="roundRect">
              <a:avLst>
                <a:gd fmla="val 16667"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txBox="1"/>
            <p:nvPr/>
          </p:nvSpPr>
          <p:spPr>
            <a:xfrm>
              <a:off x="22246" y="3935596"/>
              <a:ext cx="5024006" cy="411223"/>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Under 5 deaths</a:t>
              </a:r>
              <a:endParaRPr/>
            </a:p>
          </p:txBody>
        </p:sp>
      </p:grpSp>
      <p:sp>
        <p:nvSpPr>
          <p:cNvPr id="368" name="Google Shape;368;p41"/>
          <p:cNvSpPr txBox="1"/>
          <p:nvPr/>
        </p:nvSpPr>
        <p:spPr>
          <a:xfrm>
            <a:off x="88490" y="1189703"/>
            <a:ext cx="1008789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According to the Ridge regression model, the following features have a negative effect on life expectancy. Higher value of these features will result in higher Financial Aid.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41"/>
          <p:cNvSpPr/>
          <p:nvPr/>
        </p:nvSpPr>
        <p:spPr>
          <a:xfrm>
            <a:off x="6174658" y="2458065"/>
            <a:ext cx="512933" cy="3962400"/>
          </a:xfrm>
          <a:prstGeom prst="upArrow">
            <a:avLst>
              <a:gd fmla="val 50000" name="adj1"/>
              <a:gd fmla="val 50000"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t/>
            </a:r>
            <a:endParaRPr b="1" sz="2800">
              <a:solidFill>
                <a:schemeClr val="lt1"/>
              </a:solidFill>
              <a:latin typeface="Calibri"/>
              <a:ea typeface="Calibri"/>
              <a:cs typeface="Calibri"/>
              <a:sym typeface="Calibri"/>
            </a:endParaRPr>
          </a:p>
          <a:p>
            <a:pPr indent="0" lvl="0" marL="0" marR="0" rtl="0" algn="l">
              <a:lnSpc>
                <a:spcPct val="90000"/>
              </a:lnSpc>
              <a:spcBef>
                <a:spcPts val="600"/>
              </a:spcBef>
              <a:spcAft>
                <a:spcPts val="0"/>
              </a:spcAft>
              <a:buNone/>
            </a:pPr>
            <a:r>
              <a:rPr b="1" lang="en-US" sz="2800">
                <a:solidFill>
                  <a:schemeClr val="lt1"/>
                </a:solidFill>
                <a:latin typeface="Calibri"/>
                <a:ea typeface="Calibri"/>
                <a:cs typeface="Calibri"/>
                <a:sym typeface="Calibri"/>
              </a:rPr>
              <a:t>Model Testing on Sample Unseen Data</a:t>
            </a:r>
            <a:endParaRPr/>
          </a:p>
        </p:txBody>
      </p:sp>
      <p:pic>
        <p:nvPicPr>
          <p:cNvPr id="375" name="Google Shape;375;p42"/>
          <p:cNvPicPr preferRelativeResize="0"/>
          <p:nvPr/>
        </p:nvPicPr>
        <p:blipFill rotWithShape="1">
          <a:blip r:embed="rId3">
            <a:alphaModFix/>
          </a:blip>
          <a:srcRect b="0" l="0" r="0" t="0"/>
          <a:stretch/>
        </p:blipFill>
        <p:spPr>
          <a:xfrm>
            <a:off x="186813" y="1493245"/>
            <a:ext cx="4138019" cy="3497883"/>
          </a:xfrm>
          <a:prstGeom prst="rect">
            <a:avLst/>
          </a:prstGeom>
          <a:noFill/>
          <a:ln>
            <a:noFill/>
          </a:ln>
        </p:spPr>
      </p:pic>
      <p:pic>
        <p:nvPicPr>
          <p:cNvPr id="376" name="Google Shape;376;p42"/>
          <p:cNvPicPr preferRelativeResize="0"/>
          <p:nvPr/>
        </p:nvPicPr>
        <p:blipFill rotWithShape="1">
          <a:blip r:embed="rId4">
            <a:alphaModFix/>
          </a:blip>
          <a:srcRect b="0" l="0" r="0" t="0"/>
          <a:stretch/>
        </p:blipFill>
        <p:spPr>
          <a:xfrm>
            <a:off x="4853060" y="2453172"/>
            <a:ext cx="6212154" cy="431400"/>
          </a:xfrm>
          <a:prstGeom prst="rect">
            <a:avLst/>
          </a:prstGeom>
          <a:noFill/>
          <a:ln>
            <a:noFill/>
          </a:ln>
        </p:spPr>
      </p:pic>
      <p:sp>
        <p:nvSpPr>
          <p:cNvPr id="377" name="Google Shape;377;p42"/>
          <p:cNvSpPr/>
          <p:nvPr/>
        </p:nvSpPr>
        <p:spPr>
          <a:xfrm>
            <a:off x="7867170" y="3047997"/>
            <a:ext cx="293604" cy="530945"/>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42"/>
          <p:cNvSpPr txBox="1"/>
          <p:nvPr/>
        </p:nvSpPr>
        <p:spPr>
          <a:xfrm>
            <a:off x="5004619" y="3854245"/>
            <a:ext cx="5476568" cy="369332"/>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Financial Aid : Moderate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4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pic>
        <p:nvPicPr>
          <p:cNvPr descr="Digital rendering of a coloured world map" id="384" name="Google Shape;384;p43"/>
          <p:cNvPicPr preferRelativeResize="0"/>
          <p:nvPr/>
        </p:nvPicPr>
        <p:blipFill rotWithShape="1">
          <a:blip r:embed="rId3">
            <a:alphaModFix/>
          </a:blip>
          <a:srcRect b="799" l="0" r="1" t="0"/>
          <a:stretch/>
        </p:blipFill>
        <p:spPr>
          <a:xfrm>
            <a:off x="20" y="10"/>
            <a:ext cx="9947062" cy="6857990"/>
          </a:xfrm>
          <a:prstGeom prst="rect">
            <a:avLst/>
          </a:prstGeom>
          <a:noFill/>
          <a:ln>
            <a:noFill/>
          </a:ln>
        </p:spPr>
      </p:pic>
      <p:sp>
        <p:nvSpPr>
          <p:cNvPr id="385" name="Google Shape;385;p43"/>
          <p:cNvSpPr/>
          <p:nvPr/>
        </p:nvSpPr>
        <p:spPr>
          <a:xfrm flipH="1">
            <a:off x="6986049" y="0"/>
            <a:ext cx="5205951" cy="6858000"/>
          </a:xfrm>
          <a:custGeom>
            <a:rect b="b" l="l" r="r" t="t"/>
            <a:pathLst>
              <a:path extrusionOk="0" h="6858000" w="5205951">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43"/>
          <p:cNvSpPr/>
          <p:nvPr/>
        </p:nvSpPr>
        <p:spPr>
          <a:xfrm>
            <a:off x="7148226" y="0"/>
            <a:ext cx="5043774" cy="6858000"/>
          </a:xfrm>
          <a:custGeom>
            <a:rect b="b" l="l" r="r" t="t"/>
            <a:pathLst>
              <a:path extrusionOk="0" h="6858000" w="5043774">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eiryo"/>
              <a:ea typeface="Meiryo"/>
              <a:cs typeface="Meiryo"/>
              <a:sym typeface="Meiryo"/>
            </a:endParaRPr>
          </a:p>
        </p:txBody>
      </p:sp>
      <p:sp>
        <p:nvSpPr>
          <p:cNvPr id="387" name="Google Shape;387;p43"/>
          <p:cNvSpPr/>
          <p:nvPr/>
        </p:nvSpPr>
        <p:spPr>
          <a:xfrm flipH="1">
            <a:off x="6697013"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sp>
        <p:nvSpPr>
          <p:cNvPr id="388" name="Google Shape;388;p43"/>
          <p:cNvSpPr/>
          <p:nvPr/>
        </p:nvSpPr>
        <p:spPr>
          <a:xfrm>
            <a:off x="8046719" y="1690341"/>
            <a:ext cx="3633747" cy="2700062"/>
          </a:xfrm>
          <a:prstGeom prst="cloud">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sz="2800">
                <a:solidFill>
                  <a:schemeClr val="lt1"/>
                </a:solidFill>
                <a:latin typeface="Calibri"/>
                <a:ea typeface="Calibri"/>
                <a:cs typeface="Calibri"/>
                <a:sym typeface="Calibri"/>
              </a:rPr>
              <a:t>       </a:t>
            </a:r>
            <a:endParaRPr/>
          </a:p>
          <a:p>
            <a:pPr indent="0" lvl="0" marL="0" marR="0" rtl="0" algn="l">
              <a:lnSpc>
                <a:spcPct val="90000"/>
              </a:lnSpc>
              <a:spcBef>
                <a:spcPts val="600"/>
              </a:spcBef>
              <a:spcAft>
                <a:spcPts val="0"/>
              </a:spcAft>
              <a:buNone/>
            </a:pPr>
            <a:r>
              <a:rPr b="1" lang="en-US" sz="2800">
                <a:solidFill>
                  <a:schemeClr val="lt1"/>
                </a:solidFill>
                <a:latin typeface="Calibri"/>
                <a:ea typeface="Calibri"/>
                <a:cs typeface="Calibri"/>
                <a:sym typeface="Calibri"/>
              </a:rPr>
              <a:t>                          Questions?</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3"/>
          <p:cNvSpPr txBox="1"/>
          <p:nvPr/>
        </p:nvSpPr>
        <p:spPr>
          <a:xfrm>
            <a:off x="6607277" y="2762863"/>
            <a:ext cx="4740547" cy="940818"/>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lang="en-US" sz="5200">
                <a:solidFill>
                  <a:schemeClr val="accent5"/>
                </a:solidFill>
                <a:latin typeface="Calibri"/>
                <a:ea typeface="Calibri"/>
                <a:cs typeface="Calibri"/>
                <a:sym typeface="Calibri"/>
              </a:rPr>
              <a:t>Thank You!</a:t>
            </a:r>
            <a:endParaRPr/>
          </a:p>
        </p:txBody>
      </p:sp>
      <p:pic>
        <p:nvPicPr>
          <p:cNvPr descr="A group of people around the earth&#10;&#10;Description automatically generated" id="394" name="Google Shape;394;p3"/>
          <p:cNvPicPr preferRelativeResize="0"/>
          <p:nvPr/>
        </p:nvPicPr>
        <p:blipFill rotWithShape="1">
          <a:blip r:embed="rId3">
            <a:alphaModFix/>
          </a:blip>
          <a:srcRect b="0" l="8786" r="7319" t="0"/>
          <a:stretch/>
        </p:blipFill>
        <p:spPr>
          <a:xfrm>
            <a:off x="838198" y="1502485"/>
            <a:ext cx="5186061" cy="367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4"/>
          <p:cNvPicPr preferRelativeResize="0"/>
          <p:nvPr>
            <p:ph idx="2" type="pic"/>
          </p:nvPr>
        </p:nvPicPr>
        <p:blipFill rotWithShape="1">
          <a:blip r:embed="rId3">
            <a:alphaModFix/>
          </a:blip>
          <a:srcRect b="0" l="0" r="0" t="0"/>
          <a:stretch/>
        </p:blipFill>
        <p:spPr>
          <a:xfrm>
            <a:off x="1" y="0"/>
            <a:ext cx="4742121" cy="3434316"/>
          </a:xfrm>
          <a:prstGeom prst="rect">
            <a:avLst/>
          </a:prstGeom>
          <a:solidFill>
            <a:schemeClr val="accent2"/>
          </a:solidFill>
          <a:ln>
            <a:noFill/>
          </a:ln>
        </p:spPr>
      </p:pic>
      <p:pic>
        <p:nvPicPr>
          <p:cNvPr descr="A picture containing blue glass buildings with reflection" id="400" name="Google Shape;400;p44"/>
          <p:cNvPicPr preferRelativeResize="0"/>
          <p:nvPr>
            <p:ph idx="3" type="pic"/>
          </p:nvPr>
        </p:nvPicPr>
        <p:blipFill rotWithShape="1">
          <a:blip r:embed="rId4">
            <a:alphaModFix/>
          </a:blip>
          <a:srcRect b="0" l="0" r="0" t="0"/>
          <a:stretch/>
        </p:blipFill>
        <p:spPr>
          <a:xfrm>
            <a:off x="-5" y="3432620"/>
            <a:ext cx="5178056" cy="3425380"/>
          </a:xfrm>
          <a:prstGeom prst="rect">
            <a:avLst/>
          </a:prstGeom>
          <a:solidFill>
            <a:srgbClr val="D5C3C5"/>
          </a:solidFill>
          <a:ln>
            <a:noFill/>
          </a:ln>
        </p:spPr>
      </p:pic>
      <p:sp>
        <p:nvSpPr>
          <p:cNvPr id="401" name="Google Shape;401;p4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402" name="Google Shape;402;p44"/>
          <p:cNvSpPr txBox="1"/>
          <p:nvPr/>
        </p:nvSpPr>
        <p:spPr>
          <a:xfrm>
            <a:off x="818571" y="2265082"/>
            <a:ext cx="4141516" cy="86465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2"/>
              </a:buClr>
              <a:buSzPts val="2400"/>
              <a:buFont typeface="Play"/>
              <a:buNone/>
            </a:pPr>
            <a:r>
              <a:t/>
            </a:r>
            <a:endParaRPr i="1" sz="2400" cap="none">
              <a:solidFill>
                <a:schemeClr val="lt1"/>
              </a:solidFill>
              <a:latin typeface="Play"/>
              <a:ea typeface="Play"/>
              <a:cs typeface="Play"/>
              <a:sym typeface="Play"/>
            </a:endParaRPr>
          </a:p>
        </p:txBody>
      </p:sp>
      <p:sp>
        <p:nvSpPr>
          <p:cNvPr id="403" name="Google Shape;403;p44"/>
          <p:cNvSpPr txBox="1"/>
          <p:nvPr/>
        </p:nvSpPr>
        <p:spPr>
          <a:xfrm>
            <a:off x="5693734" y="5640827"/>
            <a:ext cx="3558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descr="A black background with blue text&#10;&#10;Description automatically generated" id="404" name="Google Shape;404;p44"/>
          <p:cNvPicPr preferRelativeResize="0"/>
          <p:nvPr/>
        </p:nvPicPr>
        <p:blipFill rotWithShape="1">
          <a:blip r:embed="rId6">
            <a:alphaModFix/>
          </a:blip>
          <a:srcRect b="24199" l="19484" r="27540" t="23521"/>
          <a:stretch/>
        </p:blipFill>
        <p:spPr>
          <a:xfrm>
            <a:off x="-81612" y="3653765"/>
            <a:ext cx="5311762" cy="2768152"/>
          </a:xfrm>
          <a:prstGeom prst="rect">
            <a:avLst/>
          </a:prstGeom>
          <a:noFill/>
          <a:ln>
            <a:noFill/>
          </a:ln>
        </p:spPr>
      </p:pic>
      <p:pic>
        <p:nvPicPr>
          <p:cNvPr descr="Coronavirus - COVID-19 Testing, Vaccines And Resources" id="405" name="Google Shape;405;p44"/>
          <p:cNvPicPr preferRelativeResize="0"/>
          <p:nvPr/>
        </p:nvPicPr>
        <p:blipFill rotWithShape="1">
          <a:blip r:embed="rId7">
            <a:alphaModFix/>
          </a:blip>
          <a:srcRect b="0" l="0" r="0" t="0"/>
          <a:stretch/>
        </p:blipFill>
        <p:spPr>
          <a:xfrm>
            <a:off x="9793842" y="5726118"/>
            <a:ext cx="1926210" cy="568081"/>
          </a:xfrm>
          <a:prstGeom prst="rect">
            <a:avLst/>
          </a:prstGeom>
          <a:noFill/>
          <a:ln>
            <a:noFill/>
          </a:ln>
        </p:spPr>
      </p:pic>
      <p:sp>
        <p:nvSpPr>
          <p:cNvPr id="406" name="Google Shape;406;p44"/>
          <p:cNvSpPr txBox="1"/>
          <p:nvPr>
            <p:ph idx="1" type="body"/>
          </p:nvPr>
        </p:nvSpPr>
        <p:spPr>
          <a:xfrm>
            <a:off x="5870942" y="2183035"/>
            <a:ext cx="5178057" cy="1830741"/>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1000"/>
              </a:spcBef>
              <a:spcAft>
                <a:spcPts val="0"/>
              </a:spcAft>
              <a:buClr>
                <a:schemeClr val="dk2"/>
              </a:buClr>
              <a:buSzPts val="1920"/>
              <a:buNone/>
            </a:pPr>
            <a:r>
              <a:rPr lang="en-US" sz="3600"/>
              <a:t>Appendix</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5"/>
          <p:cNvPicPr preferRelativeResize="0"/>
          <p:nvPr/>
        </p:nvPicPr>
        <p:blipFill rotWithShape="1">
          <a:blip r:embed="rId3">
            <a:alphaModFix/>
          </a:blip>
          <a:srcRect b="0" l="0" r="0" t="0"/>
          <a:stretch/>
        </p:blipFill>
        <p:spPr>
          <a:xfrm>
            <a:off x="460018" y="668594"/>
            <a:ext cx="6098099" cy="59040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type="title"/>
          </p:nvPr>
        </p:nvSpPr>
        <p:spPr>
          <a:xfrm>
            <a:off x="5506921" y="272169"/>
            <a:ext cx="4512150" cy="8804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n-US" cap="none"/>
              <a:t>Business Question</a:t>
            </a:r>
            <a:endParaRPr/>
          </a:p>
        </p:txBody>
      </p:sp>
      <p:pic>
        <p:nvPicPr>
          <p:cNvPr id="146" name="Google Shape;146;p6"/>
          <p:cNvPicPr preferRelativeResize="0"/>
          <p:nvPr>
            <p:ph idx="2" type="pic"/>
          </p:nvPr>
        </p:nvPicPr>
        <p:blipFill rotWithShape="1">
          <a:blip r:embed="rId3">
            <a:alphaModFix/>
          </a:blip>
          <a:srcRect b="0" l="0" r="0" t="0"/>
          <a:stretch/>
        </p:blipFill>
        <p:spPr>
          <a:xfrm>
            <a:off x="1" y="0"/>
            <a:ext cx="4742121" cy="3434316"/>
          </a:xfrm>
          <a:prstGeom prst="rect">
            <a:avLst/>
          </a:prstGeom>
          <a:solidFill>
            <a:schemeClr val="accent2"/>
          </a:solidFill>
          <a:ln>
            <a:noFill/>
          </a:ln>
        </p:spPr>
      </p:pic>
      <p:pic>
        <p:nvPicPr>
          <p:cNvPr descr="A picture containing blue glass buildings with reflection" id="147" name="Google Shape;147;p6"/>
          <p:cNvPicPr preferRelativeResize="0"/>
          <p:nvPr>
            <p:ph idx="3" type="pic"/>
          </p:nvPr>
        </p:nvPicPr>
        <p:blipFill rotWithShape="1">
          <a:blip r:embed="rId4">
            <a:alphaModFix/>
          </a:blip>
          <a:srcRect b="0" l="0" r="0" t="0"/>
          <a:stretch/>
        </p:blipFill>
        <p:spPr>
          <a:xfrm>
            <a:off x="-5" y="3432620"/>
            <a:ext cx="5178056" cy="3425380"/>
          </a:xfrm>
          <a:prstGeom prst="rect">
            <a:avLst/>
          </a:prstGeom>
          <a:solidFill>
            <a:srgbClr val="D5C3C5"/>
          </a:solidFill>
          <a:ln>
            <a:noFill/>
          </a:ln>
        </p:spPr>
      </p:pic>
      <p:sp>
        <p:nvSpPr>
          <p:cNvPr id="148" name="Google Shape;148;p6"/>
          <p:cNvSpPr txBox="1"/>
          <p:nvPr>
            <p:ph idx="1" type="body"/>
          </p:nvPr>
        </p:nvSpPr>
        <p:spPr>
          <a:xfrm>
            <a:off x="5476568" y="1754326"/>
            <a:ext cx="6499122" cy="464455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1920"/>
              <a:buNone/>
            </a:pPr>
            <a:r>
              <a:rPr lang="en-US" sz="2000"/>
              <a:t>How do various factors related to socioeconomic and health conditions impact countries' life expectancy and consequently determine the countries that are in most need of funding by the UN?</a:t>
            </a:r>
            <a:endParaRPr/>
          </a:p>
          <a:p>
            <a:pPr indent="0" lvl="0" marL="0" rtl="0" algn="l">
              <a:lnSpc>
                <a:spcPct val="100000"/>
              </a:lnSpc>
              <a:spcBef>
                <a:spcPts val="0"/>
              </a:spcBef>
              <a:spcAft>
                <a:spcPts val="0"/>
              </a:spcAft>
              <a:buClr>
                <a:schemeClr val="dk2"/>
              </a:buClr>
              <a:buSzPts val="1920"/>
              <a:buNone/>
            </a:pPr>
            <a:r>
              <a:t/>
            </a:r>
            <a:endParaRPr sz="2000"/>
          </a:p>
          <a:p>
            <a:pPr indent="0" lvl="0" marL="0" rtl="0" algn="l">
              <a:lnSpc>
                <a:spcPct val="100000"/>
              </a:lnSpc>
              <a:spcBef>
                <a:spcPts val="0"/>
              </a:spcBef>
              <a:spcAft>
                <a:spcPts val="0"/>
              </a:spcAft>
              <a:buSzPts val="1920"/>
              <a:buNone/>
            </a:pPr>
            <a:r>
              <a:rPr lang="en-US" sz="2000"/>
              <a:t>Our goal is to develop a </a:t>
            </a:r>
            <a:r>
              <a:rPr b="1" lang="en-US" sz="2000">
                <a:solidFill>
                  <a:srgbClr val="FF0000"/>
                </a:solidFill>
              </a:rPr>
              <a:t>Regression model </a:t>
            </a:r>
            <a:r>
              <a:rPr lang="en-US" sz="2000"/>
              <a:t>that can predict the Life expectancy of a country based on several Physical, Social and Economical features that will be instrumental towards the decision regarding the amount of Financial Aid to be allocated for that country.  </a:t>
            </a:r>
            <a:endParaRPr sz="2000"/>
          </a:p>
          <a:p>
            <a:pPr indent="0" lvl="0" marL="0" rtl="0" algn="l">
              <a:lnSpc>
                <a:spcPct val="100000"/>
              </a:lnSpc>
              <a:spcBef>
                <a:spcPts val="0"/>
              </a:spcBef>
              <a:spcAft>
                <a:spcPts val="0"/>
              </a:spcAft>
              <a:buClr>
                <a:schemeClr val="dk2"/>
              </a:buClr>
              <a:buSzPts val="1920"/>
              <a:buNone/>
            </a:pPr>
            <a:r>
              <a:t/>
            </a:r>
            <a:endParaRPr sz="2400"/>
          </a:p>
          <a:p>
            <a:pPr indent="0" lvl="0" marL="0" rtl="0" algn="l">
              <a:lnSpc>
                <a:spcPct val="100000"/>
              </a:lnSpc>
              <a:spcBef>
                <a:spcPts val="0"/>
              </a:spcBef>
              <a:spcAft>
                <a:spcPts val="0"/>
              </a:spcAft>
              <a:buClr>
                <a:schemeClr val="dk2"/>
              </a:buClr>
              <a:buSzPts val="1920"/>
              <a:buNone/>
            </a:pPr>
            <a:r>
              <a:t/>
            </a:r>
            <a:endParaRPr sz="2400"/>
          </a:p>
          <a:p>
            <a:pPr indent="0" lvl="0" marL="0" rtl="0" algn="l">
              <a:lnSpc>
                <a:spcPct val="100000"/>
              </a:lnSpc>
              <a:spcBef>
                <a:spcPts val="0"/>
              </a:spcBef>
              <a:spcAft>
                <a:spcPts val="0"/>
              </a:spcAft>
              <a:buClr>
                <a:schemeClr val="dk2"/>
              </a:buClr>
              <a:buSzPts val="1920"/>
              <a:buNone/>
            </a:pPr>
            <a:r>
              <a:t/>
            </a:r>
            <a:endParaRPr sz="2400"/>
          </a:p>
        </p:txBody>
      </p:sp>
      <p:sp>
        <p:nvSpPr>
          <p:cNvPr id="149" name="Google Shape;149;p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150" name="Google Shape;150;p6"/>
          <p:cNvSpPr txBox="1"/>
          <p:nvPr/>
        </p:nvSpPr>
        <p:spPr>
          <a:xfrm>
            <a:off x="818571" y="2265082"/>
            <a:ext cx="4141516" cy="86465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2"/>
              </a:buClr>
              <a:buSzPts val="2400"/>
              <a:buFont typeface="Play"/>
              <a:buNone/>
            </a:pPr>
            <a:r>
              <a:t/>
            </a:r>
            <a:endParaRPr b="0" i="1" sz="2400" u="none" cap="none" strike="noStrike">
              <a:solidFill>
                <a:schemeClr val="lt1"/>
              </a:solidFill>
              <a:latin typeface="Play"/>
              <a:ea typeface="Play"/>
              <a:cs typeface="Play"/>
              <a:sym typeface="Play"/>
            </a:endParaRPr>
          </a:p>
        </p:txBody>
      </p:sp>
      <p:sp>
        <p:nvSpPr>
          <p:cNvPr id="151" name="Google Shape;151;p6"/>
          <p:cNvSpPr txBox="1"/>
          <p:nvPr/>
        </p:nvSpPr>
        <p:spPr>
          <a:xfrm>
            <a:off x="5693734" y="5640827"/>
            <a:ext cx="3558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Open Sans Light"/>
              <a:buNone/>
            </a:pPr>
            <a:r>
              <a:rPr b="0" i="0" lang="en-US" sz="1800" u="sng" cap="none" strike="noStrike">
                <a:solidFill>
                  <a:schemeClr val="dk1"/>
                </a:solidFill>
                <a:latin typeface="Open Sans Light"/>
                <a:ea typeface="Open Sans Light"/>
                <a:cs typeface="Open Sans Light"/>
                <a:sym typeface="Open Sans Light"/>
                <a:hlinkClick r:id="rId5">
                  <a:extLst>
                    <a:ext uri="{A12FA001-AC4F-418D-AE19-62706E023703}">
                      <ahyp:hlinkClr val="tx"/>
                    </a:ext>
                  </a:extLst>
                </a:hlinkClick>
              </a:rPr>
              <a:t>Life Expectancy (WHO) (kaggle.com)</a:t>
            </a:r>
            <a:endParaRPr b="0" i="0" sz="1800" u="none" cap="none" strike="noStrike">
              <a:solidFill>
                <a:schemeClr val="dk1"/>
              </a:solidFill>
              <a:latin typeface="Open Sans Light"/>
              <a:ea typeface="Open Sans Light"/>
              <a:cs typeface="Open Sans Light"/>
              <a:sym typeface="Open Sans Light"/>
            </a:endParaRPr>
          </a:p>
        </p:txBody>
      </p:sp>
      <p:pic>
        <p:nvPicPr>
          <p:cNvPr descr="A black background with blue text&#10;&#10;Description automatically generated" id="152" name="Google Shape;152;p6"/>
          <p:cNvPicPr preferRelativeResize="0"/>
          <p:nvPr/>
        </p:nvPicPr>
        <p:blipFill rotWithShape="1">
          <a:blip r:embed="rId6">
            <a:alphaModFix/>
          </a:blip>
          <a:srcRect b="24199" l="19484" r="27540" t="23521"/>
          <a:stretch/>
        </p:blipFill>
        <p:spPr>
          <a:xfrm>
            <a:off x="-81612" y="3653765"/>
            <a:ext cx="5311762" cy="2768152"/>
          </a:xfrm>
          <a:prstGeom prst="rect">
            <a:avLst/>
          </a:prstGeom>
          <a:noFill/>
          <a:ln>
            <a:noFill/>
          </a:ln>
        </p:spPr>
      </p:pic>
      <p:pic>
        <p:nvPicPr>
          <p:cNvPr descr="Coronavirus - COVID-19 Testing, Vaccines And Resources" id="153" name="Google Shape;153;p6"/>
          <p:cNvPicPr preferRelativeResize="0"/>
          <p:nvPr/>
        </p:nvPicPr>
        <p:blipFill rotWithShape="1">
          <a:blip r:embed="rId7">
            <a:alphaModFix/>
          </a:blip>
          <a:srcRect b="0" l="0" r="0" t="0"/>
          <a:stretch/>
        </p:blipFill>
        <p:spPr>
          <a:xfrm>
            <a:off x="9793842" y="5726118"/>
            <a:ext cx="1926210" cy="5680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7"/>
          <p:cNvSpPr txBox="1"/>
          <p:nvPr/>
        </p:nvSpPr>
        <p:spPr>
          <a:xfrm>
            <a:off x="-14378" y="-23468"/>
            <a:ext cx="12177623" cy="646331"/>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600" u="none" cap="none" strike="noStrike">
                <a:solidFill>
                  <a:schemeClr val="lt1"/>
                </a:solidFill>
                <a:latin typeface="Calibri"/>
                <a:ea typeface="Calibri"/>
                <a:cs typeface="Calibri"/>
                <a:sym typeface="Calibri"/>
              </a:rPr>
              <a:t>Data</a:t>
            </a:r>
            <a:endParaRPr/>
          </a:p>
        </p:txBody>
      </p:sp>
      <p:sp>
        <p:nvSpPr>
          <p:cNvPr id="159" name="Google Shape;159;p7"/>
          <p:cNvSpPr txBox="1"/>
          <p:nvPr/>
        </p:nvSpPr>
        <p:spPr>
          <a:xfrm>
            <a:off x="0" y="1342691"/>
            <a:ext cx="1219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212121"/>
                </a:solidFill>
                <a:latin typeface="Roboto"/>
                <a:ea typeface="Roboto"/>
                <a:cs typeface="Roboto"/>
                <a:sym typeface="Roboto"/>
              </a:rPr>
              <a:t>Life Expectancy Dataset (WHO) :</a:t>
            </a:r>
            <a:endParaRPr b="0" i="0" sz="1800" u="none" cap="none" strike="noStrike">
              <a:solidFill>
                <a:srgbClr val="212121"/>
              </a:solidFill>
              <a:latin typeface="Roboto"/>
              <a:ea typeface="Roboto"/>
              <a:cs typeface="Roboto"/>
              <a:sym typeface="Roboto"/>
            </a:endParaRPr>
          </a:p>
          <a:p>
            <a:pPr indent="0" lvl="0" marL="0" marR="0" rtl="0" algn="l">
              <a:spcBef>
                <a:spcPts val="0"/>
              </a:spcBef>
              <a:spcAft>
                <a:spcPts val="0"/>
              </a:spcAft>
              <a:buNone/>
            </a:pPr>
            <a:r>
              <a:t/>
            </a:r>
            <a:endParaRPr b="0" i="0" sz="1800" u="none" cap="none" strike="noStrike">
              <a:solidFill>
                <a:srgbClr val="212121"/>
              </a:solidFill>
              <a:latin typeface="Roboto"/>
              <a:ea typeface="Roboto"/>
              <a:cs typeface="Roboto"/>
              <a:sym typeface="Roboto"/>
            </a:endParaRPr>
          </a:p>
          <a:p>
            <a:pPr indent="0" lvl="0" marL="0" marR="0" rtl="0" algn="l">
              <a:spcBef>
                <a:spcPts val="0"/>
              </a:spcBef>
              <a:spcAft>
                <a:spcPts val="0"/>
              </a:spcAft>
              <a:buNone/>
            </a:pPr>
            <a:r>
              <a:rPr b="0" i="0" lang="en-US" sz="1800" u="none" cap="none" strike="noStrike">
                <a:solidFill>
                  <a:srgbClr val="212121"/>
                </a:solidFill>
                <a:latin typeface="Roboto"/>
                <a:ea typeface="Roboto"/>
                <a:cs typeface="Roboto"/>
                <a:sym typeface="Roboto"/>
              </a:rPr>
              <a:t>(</a:t>
            </a:r>
            <a:r>
              <a:rPr b="0" i="0" lang="en-US" sz="1800" u="sng" cap="none" strike="noStrike">
                <a:solidFill>
                  <a:srgbClr val="212121"/>
                </a:solidFill>
                <a:latin typeface="Roboto"/>
                <a:ea typeface="Roboto"/>
                <a:cs typeface="Roboto"/>
                <a:sym typeface="Roboto"/>
                <a:hlinkClick r:id="rId3">
                  <a:extLst>
                    <a:ext uri="{A12FA001-AC4F-418D-AE19-62706E023703}">
                      <ahyp:hlinkClr val="tx"/>
                    </a:ext>
                  </a:extLst>
                </a:hlinkClick>
              </a:rPr>
              <a:t>https://www.kaggle.com/datasets/kumarajarshi/life-expectancy-who/code?datasetId=12603&amp;sortBy=voteCount</a:t>
            </a:r>
            <a:endParaRPr b="0" i="0" sz="1800" u="none" cap="none" strike="noStrike">
              <a:solidFill>
                <a:srgbClr val="21212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0" name="Google Shape;160;p7"/>
          <p:cNvPicPr preferRelativeResize="0"/>
          <p:nvPr/>
        </p:nvPicPr>
        <p:blipFill rotWithShape="1">
          <a:blip r:embed="rId4">
            <a:alphaModFix/>
          </a:blip>
          <a:srcRect b="9613" l="8206" r="8203" t="19225"/>
          <a:stretch/>
        </p:blipFill>
        <p:spPr>
          <a:xfrm>
            <a:off x="3490450" y="1373230"/>
            <a:ext cx="904569" cy="325378"/>
          </a:xfrm>
          <a:prstGeom prst="rect">
            <a:avLst/>
          </a:prstGeom>
          <a:noFill/>
          <a:ln>
            <a:noFill/>
          </a:ln>
        </p:spPr>
      </p:pic>
      <p:pic>
        <p:nvPicPr>
          <p:cNvPr id="161" name="Google Shape;161;p7"/>
          <p:cNvPicPr preferRelativeResize="0"/>
          <p:nvPr/>
        </p:nvPicPr>
        <p:blipFill rotWithShape="1">
          <a:blip r:embed="rId5">
            <a:alphaModFix/>
          </a:blip>
          <a:srcRect b="0" l="0" r="0" t="0"/>
          <a:stretch/>
        </p:blipFill>
        <p:spPr>
          <a:xfrm>
            <a:off x="0" y="2862421"/>
            <a:ext cx="8091948" cy="3940610"/>
          </a:xfrm>
          <a:prstGeom prst="rect">
            <a:avLst/>
          </a:prstGeom>
          <a:noFill/>
          <a:ln>
            <a:noFill/>
          </a:ln>
        </p:spPr>
      </p:pic>
      <p:sp>
        <p:nvSpPr>
          <p:cNvPr id="162" name="Google Shape;162;p7"/>
          <p:cNvSpPr txBox="1"/>
          <p:nvPr/>
        </p:nvSpPr>
        <p:spPr>
          <a:xfrm>
            <a:off x="8532384" y="4647526"/>
            <a:ext cx="3305654" cy="830997"/>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Null Value imputation strategy: </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Median</a:t>
            </a:r>
            <a:endParaRPr/>
          </a:p>
        </p:txBody>
      </p:sp>
      <p:sp>
        <p:nvSpPr>
          <p:cNvPr id="163" name="Google Shape;163;p7"/>
          <p:cNvSpPr txBox="1"/>
          <p:nvPr/>
        </p:nvSpPr>
        <p:spPr>
          <a:xfrm>
            <a:off x="8563895" y="2841530"/>
            <a:ext cx="3116827" cy="1477287"/>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Open Sans Light"/>
              <a:buNone/>
            </a:pPr>
            <a:r>
              <a:rPr b="1" lang="en-US" sz="1800" cap="none">
                <a:solidFill>
                  <a:schemeClr val="dk1"/>
                </a:solidFill>
                <a:latin typeface="Open Sans Light"/>
                <a:ea typeface="Open Sans Light"/>
                <a:cs typeface="Open Sans Light"/>
                <a:sym typeface="Open Sans Light"/>
              </a:rPr>
              <a:t>Data Set Overview:</a:t>
            </a:r>
            <a:endParaRPr b="1" sz="1800">
              <a:solidFill>
                <a:schemeClr val="dk1"/>
              </a:solidFill>
              <a:latin typeface="Open Sans Light"/>
              <a:ea typeface="Open Sans Light"/>
              <a:cs typeface="Open Sans Light"/>
              <a:sym typeface="Open Sans Light"/>
            </a:endParaRPr>
          </a:p>
          <a:p>
            <a:pPr indent="0" lvl="0" marL="0" marR="0" rtl="0" algn="l">
              <a:lnSpc>
                <a:spcPct val="150000"/>
              </a:lnSpc>
              <a:spcBef>
                <a:spcPts val="0"/>
              </a:spcBef>
              <a:spcAft>
                <a:spcPts val="0"/>
              </a:spcAft>
              <a:buNone/>
            </a:pPr>
            <a:r>
              <a:rPr b="1" lang="en-US" sz="1200">
                <a:solidFill>
                  <a:schemeClr val="dk1"/>
                </a:solidFill>
                <a:latin typeface="Open Sans Light"/>
                <a:ea typeface="Open Sans Light"/>
                <a:cs typeface="Open Sans Light"/>
                <a:sym typeface="Open Sans Light"/>
              </a:rPr>
              <a:t>Health factors for 193 countries </a:t>
            </a:r>
            <a:endParaRPr b="1" sz="12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200">
                <a:solidFill>
                  <a:schemeClr val="dk1"/>
                </a:solidFill>
                <a:latin typeface="Open Sans Light"/>
                <a:ea typeface="Open Sans Light"/>
                <a:cs typeface="Open Sans Light"/>
                <a:sym typeface="Open Sans Light"/>
              </a:rPr>
              <a:t>Data from 2000-2015</a:t>
            </a:r>
            <a:endParaRPr b="1" sz="12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200">
                <a:solidFill>
                  <a:schemeClr val="dk1"/>
                </a:solidFill>
                <a:latin typeface="Open Sans Light"/>
                <a:ea typeface="Open Sans Light"/>
                <a:cs typeface="Open Sans Light"/>
                <a:sym typeface="Open Sans Light"/>
              </a:rPr>
              <a:t>22 Columns and 2938 rows</a:t>
            </a:r>
            <a:endParaRPr b="1" sz="12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200">
                <a:solidFill>
                  <a:schemeClr val="dk1"/>
                </a:solidFill>
                <a:latin typeface="Open Sans Light"/>
                <a:ea typeface="Open Sans Light"/>
                <a:cs typeface="Open Sans Light"/>
                <a:sym typeface="Open Sans Light"/>
              </a:rPr>
              <a:t>Mainly numeric variables</a:t>
            </a:r>
            <a:endParaRPr b="1" sz="1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8"/>
          <p:cNvPicPr preferRelativeResize="0"/>
          <p:nvPr>
            <p:ph idx="2" type="pic"/>
          </p:nvPr>
        </p:nvPicPr>
        <p:blipFill rotWithShape="1">
          <a:blip r:embed="rId3">
            <a:alphaModFix/>
          </a:blip>
          <a:srcRect b="0" l="0" r="0" t="0"/>
          <a:stretch/>
        </p:blipFill>
        <p:spPr>
          <a:xfrm>
            <a:off x="1" y="0"/>
            <a:ext cx="4742121" cy="3434316"/>
          </a:xfrm>
          <a:prstGeom prst="rect">
            <a:avLst/>
          </a:prstGeom>
          <a:solidFill>
            <a:schemeClr val="accent2"/>
          </a:solidFill>
          <a:ln>
            <a:noFill/>
          </a:ln>
        </p:spPr>
      </p:pic>
      <p:pic>
        <p:nvPicPr>
          <p:cNvPr descr="A picture containing blue glass buildings with reflection" id="169" name="Google Shape;169;p8"/>
          <p:cNvPicPr preferRelativeResize="0"/>
          <p:nvPr>
            <p:ph idx="3" type="pic"/>
          </p:nvPr>
        </p:nvPicPr>
        <p:blipFill rotWithShape="1">
          <a:blip r:embed="rId4">
            <a:alphaModFix/>
          </a:blip>
          <a:srcRect b="0" l="0" r="0" t="0"/>
          <a:stretch/>
        </p:blipFill>
        <p:spPr>
          <a:xfrm>
            <a:off x="-5" y="3432620"/>
            <a:ext cx="5178056" cy="3425380"/>
          </a:xfrm>
          <a:prstGeom prst="rect">
            <a:avLst/>
          </a:prstGeom>
          <a:solidFill>
            <a:srgbClr val="D5C3C5"/>
          </a:solidFill>
          <a:ln>
            <a:noFill/>
          </a:ln>
        </p:spPr>
      </p:pic>
      <p:sp>
        <p:nvSpPr>
          <p:cNvPr id="170" name="Google Shape;170;p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171" name="Google Shape;171;p8"/>
          <p:cNvSpPr txBox="1"/>
          <p:nvPr/>
        </p:nvSpPr>
        <p:spPr>
          <a:xfrm>
            <a:off x="818571" y="2265082"/>
            <a:ext cx="4141516" cy="86465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2"/>
              </a:buClr>
              <a:buSzPts val="2400"/>
              <a:buFont typeface="Play"/>
              <a:buNone/>
            </a:pPr>
            <a:r>
              <a:t/>
            </a:r>
            <a:endParaRPr i="1" sz="2400" cap="none">
              <a:solidFill>
                <a:schemeClr val="lt1"/>
              </a:solidFill>
              <a:latin typeface="Play"/>
              <a:ea typeface="Play"/>
              <a:cs typeface="Play"/>
              <a:sym typeface="Play"/>
            </a:endParaRPr>
          </a:p>
        </p:txBody>
      </p:sp>
      <p:sp>
        <p:nvSpPr>
          <p:cNvPr id="172" name="Google Shape;172;p8"/>
          <p:cNvSpPr txBox="1"/>
          <p:nvPr/>
        </p:nvSpPr>
        <p:spPr>
          <a:xfrm>
            <a:off x="5693734" y="5640827"/>
            <a:ext cx="3558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Open Sans Light"/>
              <a:buNone/>
            </a:pPr>
            <a:r>
              <a:rPr lang="en-US" sz="1800" u="sng">
                <a:solidFill>
                  <a:schemeClr val="dk1"/>
                </a:solidFill>
                <a:latin typeface="Open Sans Light"/>
                <a:ea typeface="Open Sans Light"/>
                <a:cs typeface="Open Sans Light"/>
                <a:sym typeface="Open Sans Light"/>
                <a:hlinkClick r:id="rId5">
                  <a:extLst>
                    <a:ext uri="{A12FA001-AC4F-418D-AE19-62706E023703}">
                      <ahyp:hlinkClr val="tx"/>
                    </a:ext>
                  </a:extLst>
                </a:hlinkClick>
              </a:rPr>
              <a:t>Life Expectancy (WHO) (kaggle.com)</a:t>
            </a:r>
            <a:endParaRPr sz="1800">
              <a:solidFill>
                <a:schemeClr val="dk1"/>
              </a:solidFill>
              <a:latin typeface="Open Sans Light"/>
              <a:ea typeface="Open Sans Light"/>
              <a:cs typeface="Open Sans Light"/>
              <a:sym typeface="Open Sans Light"/>
            </a:endParaRPr>
          </a:p>
        </p:txBody>
      </p:sp>
      <p:pic>
        <p:nvPicPr>
          <p:cNvPr descr="A black background with blue text&#10;&#10;Description automatically generated" id="173" name="Google Shape;173;p8"/>
          <p:cNvPicPr preferRelativeResize="0"/>
          <p:nvPr/>
        </p:nvPicPr>
        <p:blipFill rotWithShape="1">
          <a:blip r:embed="rId6">
            <a:alphaModFix/>
          </a:blip>
          <a:srcRect b="24199" l="19484" r="27540" t="23521"/>
          <a:stretch/>
        </p:blipFill>
        <p:spPr>
          <a:xfrm>
            <a:off x="-81612" y="3653765"/>
            <a:ext cx="5311762" cy="2768152"/>
          </a:xfrm>
          <a:prstGeom prst="rect">
            <a:avLst/>
          </a:prstGeom>
          <a:noFill/>
          <a:ln>
            <a:noFill/>
          </a:ln>
        </p:spPr>
      </p:pic>
      <p:pic>
        <p:nvPicPr>
          <p:cNvPr descr="Coronavirus - COVID-19 Testing, Vaccines And Resources" id="174" name="Google Shape;174;p8"/>
          <p:cNvPicPr preferRelativeResize="0"/>
          <p:nvPr/>
        </p:nvPicPr>
        <p:blipFill rotWithShape="1">
          <a:blip r:embed="rId7">
            <a:alphaModFix/>
          </a:blip>
          <a:srcRect b="0" l="0" r="0" t="0"/>
          <a:stretch/>
        </p:blipFill>
        <p:spPr>
          <a:xfrm>
            <a:off x="9793842" y="5726118"/>
            <a:ext cx="1926210" cy="568081"/>
          </a:xfrm>
          <a:prstGeom prst="rect">
            <a:avLst/>
          </a:prstGeom>
          <a:noFill/>
          <a:ln>
            <a:noFill/>
          </a:ln>
        </p:spPr>
      </p:pic>
      <p:sp>
        <p:nvSpPr>
          <p:cNvPr id="175" name="Google Shape;175;p8"/>
          <p:cNvSpPr txBox="1"/>
          <p:nvPr>
            <p:ph idx="1" type="body"/>
          </p:nvPr>
        </p:nvSpPr>
        <p:spPr>
          <a:xfrm>
            <a:off x="5870942" y="2183035"/>
            <a:ext cx="5178057" cy="1830741"/>
          </a:xfrm>
          <a:prstGeom prst="rect">
            <a:avLst/>
          </a:prstGeom>
          <a:noFill/>
          <a:ln>
            <a:noFill/>
          </a:ln>
        </p:spPr>
        <p:txBody>
          <a:bodyPr anchorCtr="0" anchor="ctr" bIns="45700" lIns="91425" spcFirstLastPara="1" rIns="91425" wrap="square" tIns="45700">
            <a:normAutofit/>
          </a:bodyPr>
          <a:lstStyle/>
          <a:p>
            <a:pPr indent="-228600" lvl="0" marL="457200" rtl="0" algn="l">
              <a:lnSpc>
                <a:spcPct val="100000"/>
              </a:lnSpc>
              <a:spcBef>
                <a:spcPts val="1000"/>
              </a:spcBef>
              <a:spcAft>
                <a:spcPts val="0"/>
              </a:spcAft>
              <a:buClr>
                <a:schemeClr val="dk2"/>
              </a:buClr>
              <a:buSzPts val="1920"/>
              <a:buNone/>
            </a:pPr>
            <a:r>
              <a:rPr lang="en-US" sz="3600"/>
              <a:t>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9"/>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Life Expectancy over the years 2000-2015</a:t>
            </a:r>
            <a:endParaRPr/>
          </a:p>
        </p:txBody>
      </p:sp>
      <p:pic>
        <p:nvPicPr>
          <p:cNvPr id="181" name="Google Shape;181;p9"/>
          <p:cNvPicPr preferRelativeResize="0"/>
          <p:nvPr/>
        </p:nvPicPr>
        <p:blipFill rotWithShape="1">
          <a:blip r:embed="rId3">
            <a:alphaModFix/>
          </a:blip>
          <a:srcRect b="0" l="0" r="0" t="0"/>
          <a:stretch/>
        </p:blipFill>
        <p:spPr>
          <a:xfrm>
            <a:off x="16661" y="2296361"/>
            <a:ext cx="4640568" cy="2615792"/>
          </a:xfrm>
          <a:prstGeom prst="rect">
            <a:avLst/>
          </a:prstGeom>
          <a:noFill/>
          <a:ln>
            <a:noFill/>
          </a:ln>
        </p:spPr>
      </p:pic>
      <p:pic>
        <p:nvPicPr>
          <p:cNvPr id="182" name="Google Shape;182;p9"/>
          <p:cNvPicPr preferRelativeResize="0"/>
          <p:nvPr/>
        </p:nvPicPr>
        <p:blipFill rotWithShape="1">
          <a:blip r:embed="rId4">
            <a:alphaModFix/>
          </a:blip>
          <a:srcRect b="0" l="0" r="0" t="0"/>
          <a:stretch/>
        </p:blipFill>
        <p:spPr>
          <a:xfrm>
            <a:off x="9494461" y="2526602"/>
            <a:ext cx="2624434" cy="2418630"/>
          </a:xfrm>
          <a:prstGeom prst="rect">
            <a:avLst/>
          </a:prstGeom>
          <a:noFill/>
          <a:ln>
            <a:noFill/>
          </a:ln>
        </p:spPr>
      </p:pic>
      <p:pic>
        <p:nvPicPr>
          <p:cNvPr id="183" name="Google Shape;183;p9"/>
          <p:cNvPicPr preferRelativeResize="0"/>
          <p:nvPr/>
        </p:nvPicPr>
        <p:blipFill rotWithShape="1">
          <a:blip r:embed="rId5">
            <a:alphaModFix/>
          </a:blip>
          <a:srcRect b="0" l="0" r="0" t="0"/>
          <a:stretch/>
        </p:blipFill>
        <p:spPr>
          <a:xfrm>
            <a:off x="4772248" y="2357802"/>
            <a:ext cx="4677306" cy="25966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 Countries with the Lowest and Highest life expectancies</a:t>
            </a:r>
            <a:endParaRPr/>
          </a:p>
        </p:txBody>
      </p:sp>
      <p:pic>
        <p:nvPicPr>
          <p:cNvPr id="189" name="Google Shape;189;p24"/>
          <p:cNvPicPr preferRelativeResize="0"/>
          <p:nvPr/>
        </p:nvPicPr>
        <p:blipFill rotWithShape="1">
          <a:blip r:embed="rId3">
            <a:alphaModFix/>
          </a:blip>
          <a:srcRect b="0" l="0" r="0" t="0"/>
          <a:stretch/>
        </p:blipFill>
        <p:spPr>
          <a:xfrm>
            <a:off x="6253559" y="2281485"/>
            <a:ext cx="5938442" cy="2834492"/>
          </a:xfrm>
          <a:prstGeom prst="rect">
            <a:avLst/>
          </a:prstGeom>
          <a:noFill/>
          <a:ln>
            <a:noFill/>
          </a:ln>
        </p:spPr>
      </p:pic>
      <p:pic>
        <p:nvPicPr>
          <p:cNvPr id="190" name="Google Shape;190;p24"/>
          <p:cNvPicPr preferRelativeResize="0"/>
          <p:nvPr/>
        </p:nvPicPr>
        <p:blipFill rotWithShape="1">
          <a:blip r:embed="rId4">
            <a:alphaModFix/>
          </a:blip>
          <a:srcRect b="0" l="15135" r="0" t="0"/>
          <a:stretch/>
        </p:blipFill>
        <p:spPr>
          <a:xfrm>
            <a:off x="-1890" y="2281485"/>
            <a:ext cx="5940333" cy="28344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Chloropleth Map Distributions</a:t>
            </a:r>
            <a:endParaRPr/>
          </a:p>
        </p:txBody>
      </p:sp>
      <p:sp>
        <p:nvSpPr>
          <p:cNvPr id="196" name="Google Shape;196;p25"/>
          <p:cNvSpPr txBox="1"/>
          <p:nvPr/>
        </p:nvSpPr>
        <p:spPr>
          <a:xfrm>
            <a:off x="19663" y="1101211"/>
            <a:ext cx="32643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Life Expectancy</a:t>
            </a:r>
            <a:endParaRPr/>
          </a:p>
        </p:txBody>
      </p:sp>
      <p:pic>
        <p:nvPicPr>
          <p:cNvPr descr="A map of the world&#10;&#10;Description automatically generated" id="197" name="Google Shape;197;p25"/>
          <p:cNvPicPr preferRelativeResize="0"/>
          <p:nvPr/>
        </p:nvPicPr>
        <p:blipFill rotWithShape="1">
          <a:blip r:embed="rId3">
            <a:alphaModFix/>
          </a:blip>
          <a:srcRect b="677" l="26388" r="0" t="0"/>
          <a:stretch/>
        </p:blipFill>
        <p:spPr>
          <a:xfrm>
            <a:off x="6223817" y="1673461"/>
            <a:ext cx="5709620" cy="2272648"/>
          </a:xfrm>
          <a:prstGeom prst="rect">
            <a:avLst/>
          </a:prstGeom>
          <a:noFill/>
          <a:ln>
            <a:noFill/>
          </a:ln>
        </p:spPr>
      </p:pic>
      <p:pic>
        <p:nvPicPr>
          <p:cNvPr descr="A map of the world" id="198" name="Google Shape;198;p25"/>
          <p:cNvPicPr preferRelativeResize="0"/>
          <p:nvPr/>
        </p:nvPicPr>
        <p:blipFill rotWithShape="1">
          <a:blip r:embed="rId4">
            <a:alphaModFix/>
          </a:blip>
          <a:srcRect b="1235" l="26210" r="0" t="0"/>
          <a:stretch/>
        </p:blipFill>
        <p:spPr>
          <a:xfrm>
            <a:off x="6292645" y="4509689"/>
            <a:ext cx="5879691" cy="2323730"/>
          </a:xfrm>
          <a:prstGeom prst="rect">
            <a:avLst/>
          </a:prstGeom>
          <a:noFill/>
          <a:ln>
            <a:noFill/>
          </a:ln>
        </p:spPr>
      </p:pic>
      <p:sp>
        <p:nvSpPr>
          <p:cNvPr id="199" name="Google Shape;199;p25"/>
          <p:cNvSpPr txBox="1"/>
          <p:nvPr/>
        </p:nvSpPr>
        <p:spPr>
          <a:xfrm>
            <a:off x="24580" y="3937824"/>
            <a:ext cx="32643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Adult Mortality</a:t>
            </a:r>
            <a:endParaRPr/>
          </a:p>
        </p:txBody>
      </p:sp>
      <p:pic>
        <p:nvPicPr>
          <p:cNvPr descr="A map of the world" id="200" name="Google Shape;200;p25"/>
          <p:cNvPicPr preferRelativeResize="0"/>
          <p:nvPr/>
        </p:nvPicPr>
        <p:blipFill rotWithShape="1">
          <a:blip r:embed="rId5">
            <a:alphaModFix/>
          </a:blip>
          <a:srcRect b="990" l="23856" r="414" t="0"/>
          <a:stretch/>
        </p:blipFill>
        <p:spPr>
          <a:xfrm>
            <a:off x="19663" y="1657358"/>
            <a:ext cx="5343396" cy="2062797"/>
          </a:xfrm>
          <a:prstGeom prst="rect">
            <a:avLst/>
          </a:prstGeom>
          <a:noFill/>
          <a:ln>
            <a:noFill/>
          </a:ln>
        </p:spPr>
      </p:pic>
      <p:sp>
        <p:nvSpPr>
          <p:cNvPr id="201" name="Google Shape;201;p25"/>
          <p:cNvSpPr txBox="1"/>
          <p:nvPr/>
        </p:nvSpPr>
        <p:spPr>
          <a:xfrm>
            <a:off x="6410632" y="1288026"/>
            <a:ext cx="1582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HIV AIDS</a:t>
            </a:r>
            <a:endParaRPr/>
          </a:p>
        </p:txBody>
      </p:sp>
      <p:sp>
        <p:nvSpPr>
          <p:cNvPr id="202" name="Google Shape;202;p25"/>
          <p:cNvSpPr txBox="1"/>
          <p:nvPr/>
        </p:nvSpPr>
        <p:spPr>
          <a:xfrm>
            <a:off x="6223817" y="4065644"/>
            <a:ext cx="17698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Hepatitis B</a:t>
            </a:r>
            <a:endParaRPr/>
          </a:p>
        </p:txBody>
      </p:sp>
      <p:pic>
        <p:nvPicPr>
          <p:cNvPr descr="A map of the world&#10;&#10;Description automatically generated" id="203" name="Google Shape;203;p25"/>
          <p:cNvPicPr preferRelativeResize="0"/>
          <p:nvPr/>
        </p:nvPicPr>
        <p:blipFill rotWithShape="1">
          <a:blip r:embed="rId6">
            <a:alphaModFix/>
          </a:blip>
          <a:srcRect b="770" l="25403" r="0" t="0"/>
          <a:stretch/>
        </p:blipFill>
        <p:spPr>
          <a:xfrm>
            <a:off x="19663" y="4434976"/>
            <a:ext cx="5543980" cy="21775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nvSpPr>
        <p:spPr>
          <a:xfrm>
            <a:off x="0" y="0"/>
            <a:ext cx="12192000" cy="1077218"/>
          </a:xfrm>
          <a:prstGeom prst="rect">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just">
              <a:spcBef>
                <a:spcPts val="0"/>
              </a:spcBef>
              <a:spcAft>
                <a:spcPts val="0"/>
              </a:spcAft>
              <a:buNone/>
            </a:pPr>
            <a:r>
              <a:rPr lang="en-US" sz="3200">
                <a:solidFill>
                  <a:schemeClr val="lt1"/>
                </a:solidFill>
                <a:latin typeface="Calibri"/>
                <a:ea typeface="Calibri"/>
                <a:cs typeface="Calibri"/>
                <a:sym typeface="Calibri"/>
              </a:rPr>
              <a:t>Chloropleth Map Distributions</a:t>
            </a:r>
            <a:endParaRPr/>
          </a:p>
        </p:txBody>
      </p:sp>
      <p:sp>
        <p:nvSpPr>
          <p:cNvPr id="209" name="Google Shape;209;p26"/>
          <p:cNvSpPr txBox="1"/>
          <p:nvPr/>
        </p:nvSpPr>
        <p:spPr>
          <a:xfrm>
            <a:off x="19663" y="1101211"/>
            <a:ext cx="32643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Infant Deaths</a:t>
            </a:r>
            <a:endParaRPr/>
          </a:p>
        </p:txBody>
      </p:sp>
      <p:pic>
        <p:nvPicPr>
          <p:cNvPr descr="A map of the world&#10;&#10;Description automatically generated" id="210" name="Google Shape;210;p26"/>
          <p:cNvPicPr preferRelativeResize="0"/>
          <p:nvPr/>
        </p:nvPicPr>
        <p:blipFill rotWithShape="1">
          <a:blip r:embed="rId3">
            <a:alphaModFix/>
          </a:blip>
          <a:srcRect b="224" l="24516" r="0" t="0"/>
          <a:stretch/>
        </p:blipFill>
        <p:spPr>
          <a:xfrm>
            <a:off x="19663" y="1673461"/>
            <a:ext cx="5491813" cy="2141455"/>
          </a:xfrm>
          <a:prstGeom prst="rect">
            <a:avLst/>
          </a:prstGeom>
          <a:noFill/>
          <a:ln>
            <a:noFill/>
          </a:ln>
        </p:spPr>
      </p:pic>
      <p:pic>
        <p:nvPicPr>
          <p:cNvPr descr="A map of the world&#10;&#10;Description automatically generated" id="211" name="Google Shape;211;p26"/>
          <p:cNvPicPr preferRelativeResize="0"/>
          <p:nvPr/>
        </p:nvPicPr>
        <p:blipFill rotWithShape="1">
          <a:blip r:embed="rId4">
            <a:alphaModFix/>
          </a:blip>
          <a:srcRect b="1235" l="26049" r="0" t="0"/>
          <a:stretch/>
        </p:blipFill>
        <p:spPr>
          <a:xfrm>
            <a:off x="19663" y="4686061"/>
            <a:ext cx="5430329" cy="2141455"/>
          </a:xfrm>
          <a:prstGeom prst="rect">
            <a:avLst/>
          </a:prstGeom>
          <a:noFill/>
          <a:ln>
            <a:noFill/>
          </a:ln>
        </p:spPr>
      </p:pic>
      <p:sp>
        <p:nvSpPr>
          <p:cNvPr id="212" name="Google Shape;212;p26"/>
          <p:cNvSpPr txBox="1"/>
          <p:nvPr/>
        </p:nvSpPr>
        <p:spPr>
          <a:xfrm>
            <a:off x="24580" y="4065644"/>
            <a:ext cx="32643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Schooling</a:t>
            </a:r>
            <a:endParaRPr/>
          </a:p>
        </p:txBody>
      </p:sp>
      <p:pic>
        <p:nvPicPr>
          <p:cNvPr descr="A map of the world&#10;&#10;Description automatically generated" id="213" name="Google Shape;213;p26"/>
          <p:cNvPicPr preferRelativeResize="0"/>
          <p:nvPr/>
        </p:nvPicPr>
        <p:blipFill rotWithShape="1">
          <a:blip r:embed="rId5">
            <a:alphaModFix/>
          </a:blip>
          <a:srcRect b="1235" l="24677" r="0" t="0"/>
          <a:stretch/>
        </p:blipFill>
        <p:spPr>
          <a:xfrm>
            <a:off x="6332592" y="1756009"/>
            <a:ext cx="5840360" cy="2261231"/>
          </a:xfrm>
          <a:prstGeom prst="rect">
            <a:avLst/>
          </a:prstGeom>
          <a:noFill/>
          <a:ln>
            <a:noFill/>
          </a:ln>
        </p:spPr>
      </p:pic>
      <p:sp>
        <p:nvSpPr>
          <p:cNvPr id="214" name="Google Shape;214;p26"/>
          <p:cNvSpPr txBox="1"/>
          <p:nvPr/>
        </p:nvSpPr>
        <p:spPr>
          <a:xfrm>
            <a:off x="6263148" y="1391887"/>
            <a:ext cx="22810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Thinness 5-9 years</a:t>
            </a:r>
            <a:endParaRPr/>
          </a:p>
        </p:txBody>
      </p:sp>
      <p:pic>
        <p:nvPicPr>
          <p:cNvPr descr="A map of the world&#10;&#10;Description automatically generated" id="215" name="Google Shape;215;p26"/>
          <p:cNvPicPr preferRelativeResize="0"/>
          <p:nvPr/>
        </p:nvPicPr>
        <p:blipFill rotWithShape="1">
          <a:blip r:embed="rId6">
            <a:alphaModFix/>
          </a:blip>
          <a:srcRect b="1235" l="14757" r="0" t="0"/>
          <a:stretch/>
        </p:blipFill>
        <p:spPr>
          <a:xfrm>
            <a:off x="6147527" y="4790071"/>
            <a:ext cx="6044473" cy="2067929"/>
          </a:xfrm>
          <a:prstGeom prst="rect">
            <a:avLst/>
          </a:prstGeom>
          <a:noFill/>
          <a:ln>
            <a:noFill/>
          </a:ln>
        </p:spPr>
      </p:pic>
      <p:sp>
        <p:nvSpPr>
          <p:cNvPr id="216" name="Google Shape;216;p26"/>
          <p:cNvSpPr txBox="1"/>
          <p:nvPr/>
        </p:nvSpPr>
        <p:spPr>
          <a:xfrm>
            <a:off x="6538452" y="4250310"/>
            <a:ext cx="23646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Income Composition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2024-02-14T05:44:11Z</dcterms:created>
  <dc:creator>Shreyashi Mukhopadhyay</dc:creator>
</cp:coreProperties>
</file>